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23"/>
  </p:notesMasterIdLst>
  <p:sldIdLst>
    <p:sldId id="256" r:id="rId5"/>
    <p:sldId id="261" r:id="rId6"/>
    <p:sldId id="269" r:id="rId7"/>
    <p:sldId id="273" r:id="rId8"/>
    <p:sldId id="274" r:id="rId9"/>
    <p:sldId id="275" r:id="rId10"/>
    <p:sldId id="263" r:id="rId11"/>
    <p:sldId id="284" r:id="rId12"/>
    <p:sldId id="287" r:id="rId13"/>
    <p:sldId id="277" r:id="rId14"/>
    <p:sldId id="268" r:id="rId15"/>
    <p:sldId id="286" r:id="rId16"/>
    <p:sldId id="278" r:id="rId17"/>
    <p:sldId id="282" r:id="rId18"/>
    <p:sldId id="281" r:id="rId19"/>
    <p:sldId id="279" r:id="rId20"/>
    <p:sldId id="262" r:id="rId21"/>
    <p:sldId id="28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646"/>
    <a:srgbClr val="4F81BD"/>
    <a:srgbClr val="1F497D"/>
    <a:srgbClr val="00F66F"/>
    <a:srgbClr val="0080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94" autoAdjust="0"/>
    <p:restoredTop sz="94660"/>
  </p:normalViewPr>
  <p:slideViewPr>
    <p:cSldViewPr snapToGrid="0">
      <p:cViewPr varScale="1">
        <p:scale>
          <a:sx n="108" d="100"/>
          <a:sy n="108" d="100"/>
        </p:scale>
        <p:origin x="103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96F1E3-0503-4BF4-A319-EDF1089AF51A}" type="datetimeFigureOut">
              <a:rPr lang="en-GB" smtClean="0"/>
              <a:t>05/10/2025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67E82-EAAA-48C7-817C-5147B596631E}" type="slidenum">
              <a:rPr lang="en-GB" smtClean="0"/>
              <a:t>‹#›</a:t>
            </a:fld>
            <a:endParaRPr lang="en-GB"/>
          </a:p>
        </p:txBody>
      </p:sp>
    </p:spTree>
    <p:extLst>
      <p:ext uri="{BB962C8B-B14F-4D97-AF65-F5344CB8AC3E}">
        <p14:creationId xmlns:p14="http://schemas.microsoft.com/office/powerpoint/2010/main" val="2244397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3" Type="http://schemas.openxmlformats.org/officeDocument/2006/relationships/image" Target="../media/image20.jpe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3.png"/><Relationship Id="rId21" Type="http://schemas.openxmlformats.org/officeDocument/2006/relationships/image" Target="../media/image28.png"/><Relationship Id="rId34" Type="http://schemas.openxmlformats.org/officeDocument/2006/relationships/image" Target="../media/image41.pn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40.jpeg"/><Relationship Id="rId2" Type="http://schemas.openxmlformats.org/officeDocument/2006/relationships/image" Target="../media/image4.jpeg"/><Relationship Id="rId16" Type="http://schemas.openxmlformats.org/officeDocument/2006/relationships/image" Target="../media/image23.png"/><Relationship Id="rId20" Type="http://schemas.openxmlformats.org/officeDocument/2006/relationships/image" Target="../media/image27.jpeg"/><Relationship Id="rId29" Type="http://schemas.openxmlformats.org/officeDocument/2006/relationships/image" Target="../media/image36.jpeg"/><Relationship Id="rId1" Type="http://schemas.openxmlformats.org/officeDocument/2006/relationships/slideMaster" Target="../slideMasters/slideMaster1.xml"/><Relationship Id="rId6" Type="http://schemas.openxmlformats.org/officeDocument/2006/relationships/image" Target="../media/image13.jpeg"/><Relationship Id="rId11" Type="http://schemas.openxmlformats.org/officeDocument/2006/relationships/image" Target="../media/image18.tiff"/><Relationship Id="rId24" Type="http://schemas.openxmlformats.org/officeDocument/2006/relationships/image" Target="../media/image31.png"/><Relationship Id="rId32" Type="http://schemas.openxmlformats.org/officeDocument/2006/relationships/image" Target="../media/image39.png"/><Relationship Id="rId5" Type="http://schemas.openxmlformats.org/officeDocument/2006/relationships/image" Target="../media/image12.jpeg"/><Relationship Id="rId15" Type="http://schemas.openxmlformats.org/officeDocument/2006/relationships/image" Target="../media/image22.tiff"/><Relationship Id="rId23" Type="http://schemas.openxmlformats.org/officeDocument/2006/relationships/image" Target="../media/image30.jpeg"/><Relationship Id="rId28" Type="http://schemas.openxmlformats.org/officeDocument/2006/relationships/image" Target="../media/image35.png"/><Relationship Id="rId36" Type="http://schemas.openxmlformats.org/officeDocument/2006/relationships/image" Target="../media/image43.png"/><Relationship Id="rId10" Type="http://schemas.openxmlformats.org/officeDocument/2006/relationships/image" Target="../media/image17.tiff"/><Relationship Id="rId19" Type="http://schemas.openxmlformats.org/officeDocument/2006/relationships/image" Target="../media/image26.jpeg"/><Relationship Id="rId31" Type="http://schemas.openxmlformats.org/officeDocument/2006/relationships/image" Target="../media/image38.png"/><Relationship Id="rId4" Type="http://schemas.openxmlformats.org/officeDocument/2006/relationships/image" Target="../media/image11.emf"/><Relationship Id="rId9" Type="http://schemas.openxmlformats.org/officeDocument/2006/relationships/image" Target="../media/image16.tiff"/><Relationship Id="rId14" Type="http://schemas.openxmlformats.org/officeDocument/2006/relationships/image" Target="../media/image21.png"/><Relationship Id="rId22" Type="http://schemas.openxmlformats.org/officeDocument/2006/relationships/image" Target="../media/image29.jpe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 Id="rId8" Type="http://schemas.openxmlformats.org/officeDocument/2006/relationships/image" Target="../media/image15.tif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a:alphaModFix/>
            <a:extLst>
              <a:ext uri="{28A0092B-C50C-407E-A947-70E740481C1C}">
                <a14:useLocalDpi xmlns:a14="http://schemas.microsoft.com/office/drawing/2010/main" val="0"/>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G. Aiello | ICFRM-22 | 28 Sep. - 3 Oct. 2025, Shizuoka, Japan</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val="0"/>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G. Aiello | ICFRM-22 | 28 Sep. - 3 Oct. 2025, Shizuoka, Japan</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val="0"/>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a:alphaModFix amt="65000"/>
            <a:extLst>
              <a:ext uri="{28A0092B-C50C-407E-A947-70E740481C1C}">
                <a14:useLocalDpi xmlns:a14="http://schemas.microsoft.com/office/drawing/2010/main" val="0"/>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G. Aiello | ICFRM-22 | 28 Sep. - 3 Oct. 2025, Shizuoka, Japan</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UROfus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G. Aiello | ICFRM-22 | 28 Sep. - 3 Oct. 2025, Shizuoka, Japan</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val="0"/>
              </a:ext>
            </a:extLst>
          </a:blip>
          <a:srcRect/>
          <a:stretch>
            <a:fillRect/>
          </a:stretch>
        </p:blipFill>
        <p:spPr>
          <a:xfrm>
            <a:off x="7247890" y="252412"/>
            <a:ext cx="4944110" cy="6353175"/>
          </a:xfrm>
          <a:prstGeom prst="rect">
            <a:avLst/>
          </a:prstGeom>
          <a:noFill/>
        </p:spPr>
      </p:pic>
      <p:sp>
        <p:nvSpPr>
          <p:cNvPr id="10" name="TextBox 9">
            <a:extLst>
              <a:ext uri="{FF2B5EF4-FFF2-40B4-BE49-F238E27FC236}">
                <a16:creationId xmlns:a16="http://schemas.microsoft.com/office/drawing/2014/main" id="{C85B798E-0E11-AC76-5A3B-7AEDB8476845}"/>
              </a:ext>
            </a:extLst>
          </p:cNvPr>
          <p:cNvSpPr txBox="1"/>
          <p:nvPr userDrawn="1"/>
        </p:nvSpPr>
        <p:spPr>
          <a:xfrm>
            <a:off x="360040" y="949981"/>
            <a:ext cx="4452105" cy="4836389"/>
          </a:xfrm>
          <a:prstGeom prst="rect">
            <a:avLst/>
          </a:prstGeom>
          <a:noFill/>
        </p:spPr>
        <p:txBody>
          <a:bodyPr wrap="square">
            <a:spAutoFit/>
          </a:bodyPr>
          <a:lstStyle/>
          <a:p>
            <a:pPr marL="0" indent="0">
              <a:buNone/>
            </a:pPr>
            <a:r>
              <a:rPr lang="en-GB" sz="2400" dirty="0"/>
              <a:t>EUROfusion integrates R&amp;D in fusion science and technology</a:t>
            </a:r>
          </a:p>
          <a:p>
            <a:pPr marL="0" indent="0">
              <a:buNone/>
            </a:pPr>
            <a:endParaRPr lang="en-GB" sz="2400" dirty="0"/>
          </a:p>
          <a:p>
            <a:pPr marL="0" indent="0">
              <a:buNone/>
            </a:pPr>
            <a:endParaRPr lang="en-GB" sz="2400" dirty="0"/>
          </a:p>
          <a:p>
            <a:pPr marL="808038" indent="-808038">
              <a:lnSpc>
                <a:spcPct val="150000"/>
              </a:lnSpc>
              <a:buNone/>
            </a:pPr>
            <a:r>
              <a:rPr lang="en-GB" sz="2400" b="1" dirty="0"/>
              <a:t>29</a:t>
            </a:r>
            <a:r>
              <a:rPr lang="en-GB" sz="2400" dirty="0"/>
              <a:t> 	Countries</a:t>
            </a:r>
          </a:p>
          <a:p>
            <a:pPr marL="808038" indent="-808038">
              <a:lnSpc>
                <a:spcPct val="150000"/>
              </a:lnSpc>
              <a:buNone/>
            </a:pPr>
            <a:r>
              <a:rPr lang="en-GB" sz="2400" b="1" dirty="0"/>
              <a:t>31</a:t>
            </a:r>
            <a:r>
              <a:rPr lang="en-GB" sz="2400" dirty="0"/>
              <a:t> 	Research Institutions</a:t>
            </a:r>
          </a:p>
          <a:p>
            <a:pPr marL="808038" indent="-808038">
              <a:lnSpc>
                <a:spcPct val="150000"/>
              </a:lnSpc>
              <a:buNone/>
            </a:pPr>
            <a:r>
              <a:rPr lang="en-GB" sz="2400" b="1" dirty="0"/>
              <a:t>164</a:t>
            </a:r>
            <a:r>
              <a:rPr lang="en-GB" sz="2400" dirty="0"/>
              <a:t> 	Universities</a:t>
            </a:r>
          </a:p>
          <a:p>
            <a:pPr marL="808038" indent="-808038">
              <a:lnSpc>
                <a:spcPct val="150000"/>
              </a:lnSpc>
              <a:buNone/>
            </a:pPr>
            <a:r>
              <a:rPr lang="en-GB" sz="2400" b="1" dirty="0"/>
              <a:t>800</a:t>
            </a:r>
            <a:r>
              <a:rPr lang="en-GB" sz="2400" dirty="0"/>
              <a:t> 	MSc and PhD students</a:t>
            </a:r>
          </a:p>
          <a:p>
            <a:pPr marL="808038" indent="-808038">
              <a:lnSpc>
                <a:spcPct val="150000"/>
              </a:lnSpc>
              <a:buNone/>
            </a:pPr>
            <a:r>
              <a:rPr lang="en-GB" sz="2400" b="1" dirty="0"/>
              <a:t>4000</a:t>
            </a:r>
            <a:r>
              <a:rPr lang="en-GB" sz="2400" dirty="0"/>
              <a:t> 	Fusion Researchers &amp; Support Staff</a:t>
            </a:r>
          </a:p>
        </p:txBody>
      </p:sp>
      <p:pic>
        <p:nvPicPr>
          <p:cNvPr id="16" name="Picture 15">
            <a:extLst>
              <a:ext uri="{FF2B5EF4-FFF2-40B4-BE49-F238E27FC236}">
                <a16:creationId xmlns:a16="http://schemas.microsoft.com/office/drawing/2014/main" id="{3ECE09E4-0B37-A810-D93F-16C4DE0BD9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0" y="7022"/>
            <a:ext cx="9577646" cy="749873"/>
          </a:xfrm>
          <a:prstGeom prst="rect">
            <a:avLst/>
          </a:prstGeom>
        </p:spPr>
      </p:pic>
      <p:grpSp>
        <p:nvGrpSpPr>
          <p:cNvPr id="58" name="Group 57">
            <a:extLst>
              <a:ext uri="{FF2B5EF4-FFF2-40B4-BE49-F238E27FC236}">
                <a16:creationId xmlns:a16="http://schemas.microsoft.com/office/drawing/2014/main" id="{BDFF10CA-D017-91FB-8FFA-BE675E0A137B}"/>
              </a:ext>
            </a:extLst>
          </p:cNvPr>
          <p:cNvGrpSpPr/>
          <p:nvPr userDrawn="1"/>
        </p:nvGrpSpPr>
        <p:grpSpPr>
          <a:xfrm>
            <a:off x="5276262" y="-1"/>
            <a:ext cx="8887366" cy="6447175"/>
            <a:chOff x="2979926" y="-33603"/>
            <a:chExt cx="6221676" cy="4549336"/>
          </a:xfrm>
          <a:solidFill>
            <a:schemeClr val="bg1">
              <a:lumMod val="85000"/>
            </a:schemeClr>
          </a:solidFill>
        </p:grpSpPr>
        <p:sp>
          <p:nvSpPr>
            <p:cNvPr id="59" name="Freeform 100">
              <a:extLst>
                <a:ext uri="{FF2B5EF4-FFF2-40B4-BE49-F238E27FC236}">
                  <a16:creationId xmlns:a16="http://schemas.microsoft.com/office/drawing/2014/main" id="{592BD7D5-239D-B447-E74C-326B07215560}"/>
                </a:ext>
              </a:extLst>
            </p:cNvPr>
            <p:cNvSpPr>
              <a:spLocks noEditPoints="1"/>
            </p:cNvSpPr>
            <p:nvPr/>
          </p:nvSpPr>
          <p:spPr bwMode="auto">
            <a:xfrm>
              <a:off x="5709811" y="2172878"/>
              <a:ext cx="237477" cy="119327"/>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0" name="Freeform 23">
              <a:extLst>
                <a:ext uri="{FF2B5EF4-FFF2-40B4-BE49-F238E27FC236}">
                  <a16:creationId xmlns:a16="http://schemas.microsoft.com/office/drawing/2014/main" id="{DCCCC4C5-1E53-8912-A97D-1AEA6E46A5AD}"/>
                </a:ext>
              </a:extLst>
            </p:cNvPr>
            <p:cNvSpPr>
              <a:spLocks/>
            </p:cNvSpPr>
            <p:nvPr/>
          </p:nvSpPr>
          <p:spPr bwMode="auto">
            <a:xfrm>
              <a:off x="5951686" y="3592015"/>
              <a:ext cx="171511" cy="172598"/>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1" name="Freeform 5">
              <a:extLst>
                <a:ext uri="{FF2B5EF4-FFF2-40B4-BE49-F238E27FC236}">
                  <a16:creationId xmlns:a16="http://schemas.microsoft.com/office/drawing/2014/main" id="{06BF6FD4-1444-94D8-3912-ACCAC66F55D8}"/>
                </a:ext>
              </a:extLst>
            </p:cNvPr>
            <p:cNvSpPr>
              <a:spLocks/>
            </p:cNvSpPr>
            <p:nvPr/>
          </p:nvSpPr>
          <p:spPr bwMode="auto">
            <a:xfrm>
              <a:off x="5900013" y="3680445"/>
              <a:ext cx="193500" cy="353719"/>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2" name="Freeform 6">
              <a:extLst>
                <a:ext uri="{FF2B5EF4-FFF2-40B4-BE49-F238E27FC236}">
                  <a16:creationId xmlns:a16="http://schemas.microsoft.com/office/drawing/2014/main" id="{DE363D2F-6158-E3FE-114C-FBED0C7487A5}"/>
                </a:ext>
              </a:extLst>
            </p:cNvPr>
            <p:cNvSpPr>
              <a:spLocks noEditPoints="1"/>
            </p:cNvSpPr>
            <p:nvPr/>
          </p:nvSpPr>
          <p:spPr bwMode="auto">
            <a:xfrm>
              <a:off x="5900013" y="3680445"/>
              <a:ext cx="193500" cy="353719"/>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3" name="Freeform 84">
              <a:extLst>
                <a:ext uri="{FF2B5EF4-FFF2-40B4-BE49-F238E27FC236}">
                  <a16:creationId xmlns:a16="http://schemas.microsoft.com/office/drawing/2014/main" id="{181BCE1B-5010-E331-86EE-93F8B913DFCD}"/>
                </a:ext>
              </a:extLst>
            </p:cNvPr>
            <p:cNvSpPr>
              <a:spLocks/>
            </p:cNvSpPr>
            <p:nvPr/>
          </p:nvSpPr>
          <p:spPr bwMode="auto">
            <a:xfrm>
              <a:off x="5810959" y="3583492"/>
              <a:ext cx="177008" cy="196037"/>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4" name="Freeform 193">
              <a:extLst>
                <a:ext uri="{FF2B5EF4-FFF2-40B4-BE49-F238E27FC236}">
                  <a16:creationId xmlns:a16="http://schemas.microsoft.com/office/drawing/2014/main" id="{432A1AB7-4A7B-ED25-C410-3768424EF660}"/>
                </a:ext>
              </a:extLst>
            </p:cNvPr>
            <p:cNvSpPr>
              <a:spLocks/>
            </p:cNvSpPr>
            <p:nvPr/>
          </p:nvSpPr>
          <p:spPr bwMode="auto">
            <a:xfrm>
              <a:off x="6017652" y="3676183"/>
              <a:ext cx="241875" cy="205626"/>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5" name="Freeform 47">
              <a:extLst>
                <a:ext uri="{FF2B5EF4-FFF2-40B4-BE49-F238E27FC236}">
                  <a16:creationId xmlns:a16="http://schemas.microsoft.com/office/drawing/2014/main" id="{0758F5B1-63B7-55EF-865D-C57640CA4162}"/>
                </a:ext>
              </a:extLst>
            </p:cNvPr>
            <p:cNvSpPr>
              <a:spLocks/>
            </p:cNvSpPr>
            <p:nvPr/>
          </p:nvSpPr>
          <p:spPr bwMode="auto">
            <a:xfrm>
              <a:off x="5588874" y="2851550"/>
              <a:ext cx="445269" cy="240785"/>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7" name="Freeform 88">
              <a:extLst>
                <a:ext uri="{FF2B5EF4-FFF2-40B4-BE49-F238E27FC236}">
                  <a16:creationId xmlns:a16="http://schemas.microsoft.com/office/drawing/2014/main" id="{89459BE2-97EA-84DB-C8DD-6DA0DB69073C}"/>
                </a:ext>
              </a:extLst>
            </p:cNvPr>
            <p:cNvSpPr>
              <a:spLocks/>
            </p:cNvSpPr>
            <p:nvPr/>
          </p:nvSpPr>
          <p:spPr bwMode="auto">
            <a:xfrm>
              <a:off x="5320613" y="3211661"/>
              <a:ext cx="266062" cy="194972"/>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8" name="Freeform 197">
              <a:extLst>
                <a:ext uri="{FF2B5EF4-FFF2-40B4-BE49-F238E27FC236}">
                  <a16:creationId xmlns:a16="http://schemas.microsoft.com/office/drawing/2014/main" id="{FF8C594B-E1CD-75BF-9184-EAE0C986DD4B}"/>
                </a:ext>
              </a:extLst>
            </p:cNvPr>
            <p:cNvSpPr>
              <a:spLocks noEditPoints="1"/>
            </p:cNvSpPr>
            <p:nvPr/>
          </p:nvSpPr>
          <p:spPr bwMode="auto">
            <a:xfrm>
              <a:off x="5338204" y="3253212"/>
              <a:ext cx="517832" cy="466653"/>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9" name="Freeform 9">
              <a:extLst>
                <a:ext uri="{FF2B5EF4-FFF2-40B4-BE49-F238E27FC236}">
                  <a16:creationId xmlns:a16="http://schemas.microsoft.com/office/drawing/2014/main" id="{593B4670-1465-C4D0-EBA6-3DCF7FA0309B}"/>
                </a:ext>
              </a:extLst>
            </p:cNvPr>
            <p:cNvSpPr>
              <a:spLocks/>
            </p:cNvSpPr>
            <p:nvPr/>
          </p:nvSpPr>
          <p:spPr bwMode="auto">
            <a:xfrm>
              <a:off x="7316079" y="4213154"/>
              <a:ext cx="216588" cy="121458"/>
            </a:xfrm>
            <a:custGeom>
              <a:avLst/>
              <a:gdLst>
                <a:gd name="T0" fmla="*/ 2 w 95"/>
                <a:gd name="T1" fmla="*/ 39 h 55"/>
                <a:gd name="T2" fmla="*/ 2 w 95"/>
                <a:gd name="T3" fmla="*/ 36 h 55"/>
                <a:gd name="T4" fmla="*/ 0 w 95"/>
                <a:gd name="T5" fmla="*/ 31 h 55"/>
                <a:gd name="T6" fmla="*/ 2 w 95"/>
                <a:gd name="T7" fmla="*/ 31 h 55"/>
                <a:gd name="T8" fmla="*/ 7 w 95"/>
                <a:gd name="T9" fmla="*/ 32 h 55"/>
                <a:gd name="T10" fmla="*/ 9 w 95"/>
                <a:gd name="T11" fmla="*/ 31 h 55"/>
                <a:gd name="T12" fmla="*/ 12 w 95"/>
                <a:gd name="T13" fmla="*/ 27 h 55"/>
                <a:gd name="T14" fmla="*/ 15 w 95"/>
                <a:gd name="T15" fmla="*/ 27 h 55"/>
                <a:gd name="T16" fmla="*/ 16 w 95"/>
                <a:gd name="T17" fmla="*/ 26 h 55"/>
                <a:gd name="T18" fmla="*/ 18 w 95"/>
                <a:gd name="T19" fmla="*/ 27 h 55"/>
                <a:gd name="T20" fmla="*/ 20 w 95"/>
                <a:gd name="T21" fmla="*/ 27 h 55"/>
                <a:gd name="T22" fmla="*/ 23 w 95"/>
                <a:gd name="T23" fmla="*/ 28 h 55"/>
                <a:gd name="T24" fmla="*/ 26 w 95"/>
                <a:gd name="T25" fmla="*/ 26 h 55"/>
                <a:gd name="T26" fmla="*/ 28 w 95"/>
                <a:gd name="T27" fmla="*/ 20 h 55"/>
                <a:gd name="T28" fmla="*/ 28 w 95"/>
                <a:gd name="T29" fmla="*/ 16 h 55"/>
                <a:gd name="T30" fmla="*/ 33 w 95"/>
                <a:gd name="T31" fmla="*/ 18 h 55"/>
                <a:gd name="T32" fmla="*/ 36 w 95"/>
                <a:gd name="T33" fmla="*/ 18 h 55"/>
                <a:gd name="T34" fmla="*/ 44 w 95"/>
                <a:gd name="T35" fmla="*/ 19 h 55"/>
                <a:gd name="T36" fmla="*/ 58 w 95"/>
                <a:gd name="T37" fmla="*/ 18 h 55"/>
                <a:gd name="T38" fmla="*/ 61 w 95"/>
                <a:gd name="T39" fmla="*/ 16 h 55"/>
                <a:gd name="T40" fmla="*/ 66 w 95"/>
                <a:gd name="T41" fmla="*/ 15 h 55"/>
                <a:gd name="T42" fmla="*/ 70 w 95"/>
                <a:gd name="T43" fmla="*/ 13 h 55"/>
                <a:gd name="T44" fmla="*/ 76 w 95"/>
                <a:gd name="T45" fmla="*/ 10 h 55"/>
                <a:gd name="T46" fmla="*/ 78 w 95"/>
                <a:gd name="T47" fmla="*/ 8 h 55"/>
                <a:gd name="T48" fmla="*/ 80 w 95"/>
                <a:gd name="T49" fmla="*/ 8 h 55"/>
                <a:gd name="T50" fmla="*/ 83 w 95"/>
                <a:gd name="T51" fmla="*/ 7 h 55"/>
                <a:gd name="T52" fmla="*/ 89 w 95"/>
                <a:gd name="T53" fmla="*/ 3 h 55"/>
                <a:gd name="T54" fmla="*/ 94 w 95"/>
                <a:gd name="T55" fmla="*/ 2 h 55"/>
                <a:gd name="T56" fmla="*/ 89 w 95"/>
                <a:gd name="T57" fmla="*/ 6 h 55"/>
                <a:gd name="T58" fmla="*/ 83 w 95"/>
                <a:gd name="T59" fmla="*/ 11 h 55"/>
                <a:gd name="T60" fmla="*/ 76 w 95"/>
                <a:gd name="T61" fmla="*/ 15 h 55"/>
                <a:gd name="T62" fmla="*/ 73 w 95"/>
                <a:gd name="T63" fmla="*/ 19 h 55"/>
                <a:gd name="T64" fmla="*/ 68 w 95"/>
                <a:gd name="T65" fmla="*/ 20 h 55"/>
                <a:gd name="T66" fmla="*/ 67 w 95"/>
                <a:gd name="T67" fmla="*/ 27 h 55"/>
                <a:gd name="T68" fmla="*/ 73 w 95"/>
                <a:gd name="T69" fmla="*/ 34 h 55"/>
                <a:gd name="T70" fmla="*/ 74 w 95"/>
                <a:gd name="T71" fmla="*/ 38 h 55"/>
                <a:gd name="T72" fmla="*/ 70 w 95"/>
                <a:gd name="T73" fmla="*/ 36 h 55"/>
                <a:gd name="T74" fmla="*/ 63 w 95"/>
                <a:gd name="T75" fmla="*/ 37 h 55"/>
                <a:gd name="T76" fmla="*/ 59 w 95"/>
                <a:gd name="T77" fmla="*/ 36 h 55"/>
                <a:gd name="T78" fmla="*/ 55 w 95"/>
                <a:gd name="T79" fmla="*/ 43 h 55"/>
                <a:gd name="T80" fmla="*/ 52 w 95"/>
                <a:gd name="T81" fmla="*/ 46 h 55"/>
                <a:gd name="T82" fmla="*/ 47 w 95"/>
                <a:gd name="T83" fmla="*/ 47 h 55"/>
                <a:gd name="T84" fmla="*/ 43 w 95"/>
                <a:gd name="T85" fmla="*/ 49 h 55"/>
                <a:gd name="T86" fmla="*/ 36 w 95"/>
                <a:gd name="T87" fmla="*/ 50 h 55"/>
                <a:gd name="T88" fmla="*/ 29 w 95"/>
                <a:gd name="T89" fmla="*/ 53 h 55"/>
                <a:gd name="T90" fmla="*/ 24 w 95"/>
                <a:gd name="T91" fmla="*/ 50 h 55"/>
                <a:gd name="T92" fmla="*/ 19 w 95"/>
                <a:gd name="T93" fmla="*/ 53 h 55"/>
                <a:gd name="T94" fmla="*/ 12 w 95"/>
                <a:gd name="T95" fmla="*/ 50 h 55"/>
                <a:gd name="T96" fmla="*/ 8 w 95"/>
                <a:gd name="T97" fmla="*/ 50 h 55"/>
                <a:gd name="T98" fmla="*/ 5 w 95"/>
                <a:gd name="T99" fmla="*/ 45 h 55"/>
                <a:gd name="T100" fmla="*/ 2 w 95"/>
                <a:gd name="T101"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55">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solidFill>
              <a:schemeClr val="bg1">
                <a:lumMod val="8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0" name="Freeform 21">
              <a:extLst>
                <a:ext uri="{FF2B5EF4-FFF2-40B4-BE49-F238E27FC236}">
                  <a16:creationId xmlns:a16="http://schemas.microsoft.com/office/drawing/2014/main" id="{F566C321-5C30-ED60-5B46-48BC0AD56B12}"/>
                </a:ext>
              </a:extLst>
            </p:cNvPr>
            <p:cNvSpPr>
              <a:spLocks/>
            </p:cNvSpPr>
            <p:nvPr/>
          </p:nvSpPr>
          <p:spPr bwMode="auto">
            <a:xfrm>
              <a:off x="5794468" y="3262801"/>
              <a:ext cx="424380" cy="437887"/>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1" name="Freeform 25">
              <a:extLst>
                <a:ext uri="{FF2B5EF4-FFF2-40B4-BE49-F238E27FC236}">
                  <a16:creationId xmlns:a16="http://schemas.microsoft.com/office/drawing/2014/main" id="{BDD7CA01-8D17-ABCF-6755-AB1ADC9762EA}"/>
                </a:ext>
              </a:extLst>
            </p:cNvPr>
            <p:cNvSpPr>
              <a:spLocks/>
            </p:cNvSpPr>
            <p:nvPr/>
          </p:nvSpPr>
          <p:spPr bwMode="auto">
            <a:xfrm>
              <a:off x="4681844" y="3129624"/>
              <a:ext cx="394695" cy="240785"/>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2" name="Freeform 51">
              <a:extLst>
                <a:ext uri="{FF2B5EF4-FFF2-40B4-BE49-F238E27FC236}">
                  <a16:creationId xmlns:a16="http://schemas.microsoft.com/office/drawing/2014/main" id="{07ADC563-79A7-DB3E-B1F7-DEEC3FE3146D}"/>
                </a:ext>
              </a:extLst>
            </p:cNvPr>
            <p:cNvSpPr>
              <a:spLocks/>
            </p:cNvSpPr>
            <p:nvPr/>
          </p:nvSpPr>
          <p:spPr bwMode="auto">
            <a:xfrm>
              <a:off x="5753789" y="1798916"/>
              <a:ext cx="494744" cy="296186"/>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3" name="Freeform 61">
              <a:extLst>
                <a:ext uri="{FF2B5EF4-FFF2-40B4-BE49-F238E27FC236}">
                  <a16:creationId xmlns:a16="http://schemas.microsoft.com/office/drawing/2014/main" id="{9D42B994-4B63-D67F-B635-2509AE114DAE}"/>
                </a:ext>
              </a:extLst>
            </p:cNvPr>
            <p:cNvSpPr>
              <a:spLocks noEditPoints="1"/>
            </p:cNvSpPr>
            <p:nvPr/>
          </p:nvSpPr>
          <p:spPr bwMode="auto">
            <a:xfrm>
              <a:off x="5535002" y="3399175"/>
              <a:ext cx="359514" cy="307906"/>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4" name="Freeform 63">
              <a:extLst>
                <a:ext uri="{FF2B5EF4-FFF2-40B4-BE49-F238E27FC236}">
                  <a16:creationId xmlns:a16="http://schemas.microsoft.com/office/drawing/2014/main" id="{7FF3181A-983C-6044-62BC-44D577A0C06A}"/>
                </a:ext>
              </a:extLst>
            </p:cNvPr>
            <p:cNvSpPr>
              <a:spLocks noEditPoints="1"/>
            </p:cNvSpPr>
            <p:nvPr/>
          </p:nvSpPr>
          <p:spPr bwMode="auto">
            <a:xfrm>
              <a:off x="4877543" y="1947010"/>
              <a:ext cx="322133" cy="369700"/>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5" name="Freeform 144">
              <a:extLst>
                <a:ext uri="{FF2B5EF4-FFF2-40B4-BE49-F238E27FC236}">
                  <a16:creationId xmlns:a16="http://schemas.microsoft.com/office/drawing/2014/main" id="{EB5DEC75-EF55-86D8-3B1A-B42D13196262}"/>
                </a:ext>
              </a:extLst>
            </p:cNvPr>
            <p:cNvSpPr>
              <a:spLocks noEditPoints="1"/>
            </p:cNvSpPr>
            <p:nvPr/>
          </p:nvSpPr>
          <p:spPr bwMode="auto">
            <a:xfrm>
              <a:off x="4518029" y="2422186"/>
              <a:ext cx="310039" cy="351588"/>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6" name="Freeform 217">
              <a:extLst>
                <a:ext uri="{FF2B5EF4-FFF2-40B4-BE49-F238E27FC236}">
                  <a16:creationId xmlns:a16="http://schemas.microsoft.com/office/drawing/2014/main" id="{5302250F-2592-0365-90C8-CBCB8419D3A6}"/>
                </a:ext>
              </a:extLst>
            </p:cNvPr>
            <p:cNvSpPr>
              <a:spLocks/>
            </p:cNvSpPr>
            <p:nvPr/>
          </p:nvSpPr>
          <p:spPr bwMode="auto">
            <a:xfrm>
              <a:off x="8054896" y="3267063"/>
              <a:ext cx="384801" cy="263158"/>
            </a:xfrm>
            <a:custGeom>
              <a:avLst/>
              <a:gdLst>
                <a:gd name="T0" fmla="*/ 4 w 169"/>
                <a:gd name="T1" fmla="*/ 28 h 119"/>
                <a:gd name="T2" fmla="*/ 17 w 169"/>
                <a:gd name="T3" fmla="*/ 23 h 119"/>
                <a:gd name="T4" fmla="*/ 24 w 169"/>
                <a:gd name="T5" fmla="*/ 19 h 119"/>
                <a:gd name="T6" fmla="*/ 29 w 169"/>
                <a:gd name="T7" fmla="*/ 16 h 119"/>
                <a:gd name="T8" fmla="*/ 32 w 169"/>
                <a:gd name="T9" fmla="*/ 14 h 119"/>
                <a:gd name="T10" fmla="*/ 38 w 169"/>
                <a:gd name="T11" fmla="*/ 12 h 119"/>
                <a:gd name="T12" fmla="*/ 44 w 169"/>
                <a:gd name="T13" fmla="*/ 11 h 119"/>
                <a:gd name="T14" fmla="*/ 48 w 169"/>
                <a:gd name="T15" fmla="*/ 8 h 119"/>
                <a:gd name="T16" fmla="*/ 56 w 169"/>
                <a:gd name="T17" fmla="*/ 7 h 119"/>
                <a:gd name="T18" fmla="*/ 55 w 169"/>
                <a:gd name="T19" fmla="*/ 2 h 119"/>
                <a:gd name="T20" fmla="*/ 63 w 169"/>
                <a:gd name="T21" fmla="*/ 0 h 119"/>
                <a:gd name="T22" fmla="*/ 69 w 169"/>
                <a:gd name="T23" fmla="*/ 4 h 119"/>
                <a:gd name="T24" fmla="*/ 73 w 169"/>
                <a:gd name="T25" fmla="*/ 8 h 119"/>
                <a:gd name="T26" fmla="*/ 72 w 169"/>
                <a:gd name="T27" fmla="*/ 11 h 119"/>
                <a:gd name="T28" fmla="*/ 78 w 169"/>
                <a:gd name="T29" fmla="*/ 12 h 119"/>
                <a:gd name="T30" fmla="*/ 85 w 169"/>
                <a:gd name="T31" fmla="*/ 10 h 119"/>
                <a:gd name="T32" fmla="*/ 88 w 169"/>
                <a:gd name="T33" fmla="*/ 13 h 119"/>
                <a:gd name="T34" fmla="*/ 95 w 169"/>
                <a:gd name="T35" fmla="*/ 16 h 119"/>
                <a:gd name="T36" fmla="*/ 95 w 169"/>
                <a:gd name="T37" fmla="*/ 21 h 119"/>
                <a:gd name="T38" fmla="*/ 91 w 169"/>
                <a:gd name="T39" fmla="*/ 27 h 119"/>
                <a:gd name="T40" fmla="*/ 95 w 169"/>
                <a:gd name="T41" fmla="*/ 34 h 119"/>
                <a:gd name="T42" fmla="*/ 106 w 169"/>
                <a:gd name="T43" fmla="*/ 41 h 119"/>
                <a:gd name="T44" fmla="*/ 116 w 169"/>
                <a:gd name="T45" fmla="*/ 45 h 119"/>
                <a:gd name="T46" fmla="*/ 123 w 169"/>
                <a:gd name="T47" fmla="*/ 47 h 119"/>
                <a:gd name="T48" fmla="*/ 123 w 169"/>
                <a:gd name="T49" fmla="*/ 53 h 119"/>
                <a:gd name="T50" fmla="*/ 119 w 169"/>
                <a:gd name="T51" fmla="*/ 59 h 119"/>
                <a:gd name="T52" fmla="*/ 110 w 169"/>
                <a:gd name="T53" fmla="*/ 64 h 119"/>
                <a:gd name="T54" fmla="*/ 119 w 169"/>
                <a:gd name="T55" fmla="*/ 66 h 119"/>
                <a:gd name="T56" fmla="*/ 125 w 169"/>
                <a:gd name="T57" fmla="*/ 71 h 119"/>
                <a:gd name="T58" fmla="*/ 140 w 169"/>
                <a:gd name="T59" fmla="*/ 76 h 119"/>
                <a:gd name="T60" fmla="*/ 147 w 169"/>
                <a:gd name="T61" fmla="*/ 76 h 119"/>
                <a:gd name="T62" fmla="*/ 158 w 169"/>
                <a:gd name="T63" fmla="*/ 75 h 119"/>
                <a:gd name="T64" fmla="*/ 155 w 169"/>
                <a:gd name="T65" fmla="*/ 83 h 119"/>
                <a:gd name="T66" fmla="*/ 156 w 169"/>
                <a:gd name="T67" fmla="*/ 87 h 119"/>
                <a:gd name="T68" fmla="*/ 164 w 169"/>
                <a:gd name="T69" fmla="*/ 93 h 119"/>
                <a:gd name="T70" fmla="*/ 158 w 169"/>
                <a:gd name="T71" fmla="*/ 96 h 119"/>
                <a:gd name="T72" fmla="*/ 164 w 169"/>
                <a:gd name="T73" fmla="*/ 101 h 119"/>
                <a:gd name="T74" fmla="*/ 167 w 169"/>
                <a:gd name="T75" fmla="*/ 111 h 119"/>
                <a:gd name="T76" fmla="*/ 162 w 169"/>
                <a:gd name="T77" fmla="*/ 114 h 119"/>
                <a:gd name="T78" fmla="*/ 154 w 169"/>
                <a:gd name="T79" fmla="*/ 119 h 119"/>
                <a:gd name="T80" fmla="*/ 142 w 169"/>
                <a:gd name="T81" fmla="*/ 107 h 119"/>
                <a:gd name="T82" fmla="*/ 138 w 169"/>
                <a:gd name="T83" fmla="*/ 98 h 119"/>
                <a:gd name="T84" fmla="*/ 129 w 169"/>
                <a:gd name="T85" fmla="*/ 97 h 119"/>
                <a:gd name="T86" fmla="*/ 126 w 169"/>
                <a:gd name="T87" fmla="*/ 85 h 119"/>
                <a:gd name="T88" fmla="*/ 114 w 169"/>
                <a:gd name="T89" fmla="*/ 91 h 119"/>
                <a:gd name="T90" fmla="*/ 101 w 169"/>
                <a:gd name="T91" fmla="*/ 90 h 119"/>
                <a:gd name="T92" fmla="*/ 96 w 169"/>
                <a:gd name="T93" fmla="*/ 86 h 119"/>
                <a:gd name="T94" fmla="*/ 88 w 169"/>
                <a:gd name="T95" fmla="*/ 84 h 119"/>
                <a:gd name="T96" fmla="*/ 76 w 169"/>
                <a:gd name="T97" fmla="*/ 88 h 119"/>
                <a:gd name="T98" fmla="*/ 69 w 169"/>
                <a:gd name="T99" fmla="*/ 84 h 119"/>
                <a:gd name="T100" fmla="*/ 56 w 169"/>
                <a:gd name="T101" fmla="*/ 80 h 119"/>
                <a:gd name="T102" fmla="*/ 41 w 169"/>
                <a:gd name="T103" fmla="*/ 83 h 119"/>
                <a:gd name="T104" fmla="*/ 30 w 169"/>
                <a:gd name="T105" fmla="*/ 83 h 119"/>
                <a:gd name="T106" fmla="*/ 26 w 169"/>
                <a:gd name="T107" fmla="*/ 77 h 119"/>
                <a:gd name="T108" fmla="*/ 20 w 169"/>
                <a:gd name="T109" fmla="*/ 71 h 119"/>
                <a:gd name="T110" fmla="*/ 15 w 169"/>
                <a:gd name="T111" fmla="*/ 61 h 119"/>
                <a:gd name="T112" fmla="*/ 18 w 169"/>
                <a:gd name="T113" fmla="*/ 46 h 119"/>
                <a:gd name="T114" fmla="*/ 13 w 169"/>
                <a:gd name="T115" fmla="*/ 37 h 119"/>
                <a:gd name="T116" fmla="*/ 2 w 169"/>
                <a:gd name="T117" fmla="*/ 3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119">
                  <a:moveTo>
                    <a:pt x="2" y="33"/>
                  </a:moveTo>
                  <a:cubicBezTo>
                    <a:pt x="0" y="31"/>
                    <a:pt x="0" y="31"/>
                    <a:pt x="0" y="31"/>
                  </a:cubicBezTo>
                  <a:cubicBezTo>
                    <a:pt x="4" y="28"/>
                    <a:pt x="4" y="28"/>
                    <a:pt x="4" y="28"/>
                  </a:cubicBezTo>
                  <a:cubicBezTo>
                    <a:pt x="4" y="28"/>
                    <a:pt x="6" y="28"/>
                    <a:pt x="7" y="27"/>
                  </a:cubicBezTo>
                  <a:cubicBezTo>
                    <a:pt x="9" y="27"/>
                    <a:pt x="15" y="25"/>
                    <a:pt x="15" y="25"/>
                  </a:cubicBezTo>
                  <a:cubicBezTo>
                    <a:pt x="17" y="23"/>
                    <a:pt x="17" y="23"/>
                    <a:pt x="17" y="23"/>
                  </a:cubicBezTo>
                  <a:cubicBezTo>
                    <a:pt x="17" y="23"/>
                    <a:pt x="19" y="21"/>
                    <a:pt x="19" y="21"/>
                  </a:cubicBezTo>
                  <a:cubicBezTo>
                    <a:pt x="20" y="21"/>
                    <a:pt x="22" y="21"/>
                    <a:pt x="23" y="20"/>
                  </a:cubicBezTo>
                  <a:cubicBezTo>
                    <a:pt x="23" y="20"/>
                    <a:pt x="24" y="19"/>
                    <a:pt x="24" y="19"/>
                  </a:cubicBezTo>
                  <a:cubicBezTo>
                    <a:pt x="24" y="19"/>
                    <a:pt x="24" y="18"/>
                    <a:pt x="25" y="18"/>
                  </a:cubicBezTo>
                  <a:cubicBezTo>
                    <a:pt x="25" y="18"/>
                    <a:pt x="26" y="18"/>
                    <a:pt x="27" y="17"/>
                  </a:cubicBezTo>
                  <a:cubicBezTo>
                    <a:pt x="28" y="17"/>
                    <a:pt x="28" y="17"/>
                    <a:pt x="29" y="16"/>
                  </a:cubicBezTo>
                  <a:cubicBezTo>
                    <a:pt x="29" y="16"/>
                    <a:pt x="30" y="13"/>
                    <a:pt x="30" y="13"/>
                  </a:cubicBezTo>
                  <a:cubicBezTo>
                    <a:pt x="30" y="13"/>
                    <a:pt x="30" y="13"/>
                    <a:pt x="30" y="13"/>
                  </a:cubicBezTo>
                  <a:cubicBezTo>
                    <a:pt x="31" y="13"/>
                    <a:pt x="32" y="14"/>
                    <a:pt x="32" y="14"/>
                  </a:cubicBezTo>
                  <a:cubicBezTo>
                    <a:pt x="32" y="14"/>
                    <a:pt x="34" y="14"/>
                    <a:pt x="35" y="14"/>
                  </a:cubicBezTo>
                  <a:cubicBezTo>
                    <a:pt x="35" y="14"/>
                    <a:pt x="37" y="13"/>
                    <a:pt x="37" y="13"/>
                  </a:cubicBezTo>
                  <a:cubicBezTo>
                    <a:pt x="37" y="13"/>
                    <a:pt x="37" y="12"/>
                    <a:pt x="38" y="12"/>
                  </a:cubicBezTo>
                  <a:cubicBezTo>
                    <a:pt x="39" y="12"/>
                    <a:pt x="40" y="12"/>
                    <a:pt x="41" y="12"/>
                  </a:cubicBezTo>
                  <a:cubicBezTo>
                    <a:pt x="41" y="12"/>
                    <a:pt x="43" y="12"/>
                    <a:pt x="43" y="12"/>
                  </a:cubicBezTo>
                  <a:cubicBezTo>
                    <a:pt x="44" y="11"/>
                    <a:pt x="44" y="11"/>
                    <a:pt x="44" y="11"/>
                  </a:cubicBezTo>
                  <a:cubicBezTo>
                    <a:pt x="45" y="11"/>
                    <a:pt x="44" y="10"/>
                    <a:pt x="45" y="11"/>
                  </a:cubicBezTo>
                  <a:cubicBezTo>
                    <a:pt x="46" y="11"/>
                    <a:pt x="45" y="12"/>
                    <a:pt x="46" y="11"/>
                  </a:cubicBezTo>
                  <a:cubicBezTo>
                    <a:pt x="47" y="10"/>
                    <a:pt x="48" y="8"/>
                    <a:pt x="48" y="8"/>
                  </a:cubicBezTo>
                  <a:cubicBezTo>
                    <a:pt x="48" y="8"/>
                    <a:pt x="47" y="8"/>
                    <a:pt x="49" y="8"/>
                  </a:cubicBezTo>
                  <a:cubicBezTo>
                    <a:pt x="51" y="8"/>
                    <a:pt x="51" y="8"/>
                    <a:pt x="53" y="8"/>
                  </a:cubicBezTo>
                  <a:cubicBezTo>
                    <a:pt x="54" y="8"/>
                    <a:pt x="56" y="7"/>
                    <a:pt x="56" y="7"/>
                  </a:cubicBezTo>
                  <a:cubicBezTo>
                    <a:pt x="57" y="7"/>
                    <a:pt x="58" y="6"/>
                    <a:pt x="58" y="6"/>
                  </a:cubicBezTo>
                  <a:cubicBezTo>
                    <a:pt x="58" y="5"/>
                    <a:pt x="54" y="3"/>
                    <a:pt x="54" y="3"/>
                  </a:cubicBezTo>
                  <a:cubicBezTo>
                    <a:pt x="54" y="3"/>
                    <a:pt x="52" y="2"/>
                    <a:pt x="55" y="2"/>
                  </a:cubicBezTo>
                  <a:cubicBezTo>
                    <a:pt x="58" y="3"/>
                    <a:pt x="59" y="3"/>
                    <a:pt x="59" y="3"/>
                  </a:cubicBezTo>
                  <a:cubicBezTo>
                    <a:pt x="60" y="3"/>
                    <a:pt x="60" y="2"/>
                    <a:pt x="61" y="2"/>
                  </a:cubicBezTo>
                  <a:cubicBezTo>
                    <a:pt x="62" y="1"/>
                    <a:pt x="63" y="0"/>
                    <a:pt x="63" y="0"/>
                  </a:cubicBezTo>
                  <a:cubicBezTo>
                    <a:pt x="64" y="0"/>
                    <a:pt x="66" y="2"/>
                    <a:pt x="66" y="2"/>
                  </a:cubicBezTo>
                  <a:cubicBezTo>
                    <a:pt x="66" y="4"/>
                    <a:pt x="66" y="4"/>
                    <a:pt x="66" y="4"/>
                  </a:cubicBezTo>
                  <a:cubicBezTo>
                    <a:pt x="69" y="4"/>
                    <a:pt x="69" y="4"/>
                    <a:pt x="69" y="4"/>
                  </a:cubicBezTo>
                  <a:cubicBezTo>
                    <a:pt x="69" y="4"/>
                    <a:pt x="70" y="3"/>
                    <a:pt x="71" y="4"/>
                  </a:cubicBezTo>
                  <a:cubicBezTo>
                    <a:pt x="72" y="4"/>
                    <a:pt x="74" y="6"/>
                    <a:pt x="74" y="6"/>
                  </a:cubicBezTo>
                  <a:cubicBezTo>
                    <a:pt x="73" y="8"/>
                    <a:pt x="73" y="8"/>
                    <a:pt x="73" y="8"/>
                  </a:cubicBezTo>
                  <a:cubicBezTo>
                    <a:pt x="69" y="9"/>
                    <a:pt x="69" y="9"/>
                    <a:pt x="69" y="9"/>
                  </a:cubicBezTo>
                  <a:cubicBezTo>
                    <a:pt x="69" y="9"/>
                    <a:pt x="69" y="11"/>
                    <a:pt x="70" y="11"/>
                  </a:cubicBezTo>
                  <a:cubicBezTo>
                    <a:pt x="70" y="11"/>
                    <a:pt x="71" y="12"/>
                    <a:pt x="72" y="11"/>
                  </a:cubicBezTo>
                  <a:cubicBezTo>
                    <a:pt x="73" y="11"/>
                    <a:pt x="73" y="10"/>
                    <a:pt x="73" y="10"/>
                  </a:cubicBezTo>
                  <a:cubicBezTo>
                    <a:pt x="73" y="10"/>
                    <a:pt x="76" y="10"/>
                    <a:pt x="76" y="11"/>
                  </a:cubicBezTo>
                  <a:cubicBezTo>
                    <a:pt x="76" y="11"/>
                    <a:pt x="78" y="12"/>
                    <a:pt x="78" y="12"/>
                  </a:cubicBezTo>
                  <a:cubicBezTo>
                    <a:pt x="79" y="11"/>
                    <a:pt x="80" y="11"/>
                    <a:pt x="81" y="11"/>
                  </a:cubicBezTo>
                  <a:cubicBezTo>
                    <a:pt x="81" y="11"/>
                    <a:pt x="82" y="12"/>
                    <a:pt x="83" y="12"/>
                  </a:cubicBezTo>
                  <a:cubicBezTo>
                    <a:pt x="84" y="12"/>
                    <a:pt x="85" y="10"/>
                    <a:pt x="85" y="10"/>
                  </a:cubicBezTo>
                  <a:cubicBezTo>
                    <a:pt x="85" y="10"/>
                    <a:pt x="86" y="10"/>
                    <a:pt x="86" y="11"/>
                  </a:cubicBezTo>
                  <a:cubicBezTo>
                    <a:pt x="87" y="11"/>
                    <a:pt x="86" y="11"/>
                    <a:pt x="87" y="12"/>
                  </a:cubicBezTo>
                  <a:cubicBezTo>
                    <a:pt x="87" y="13"/>
                    <a:pt x="87" y="13"/>
                    <a:pt x="88" y="13"/>
                  </a:cubicBezTo>
                  <a:cubicBezTo>
                    <a:pt x="89" y="14"/>
                    <a:pt x="91" y="14"/>
                    <a:pt x="91" y="15"/>
                  </a:cubicBezTo>
                  <a:cubicBezTo>
                    <a:pt x="91" y="15"/>
                    <a:pt x="92" y="17"/>
                    <a:pt x="93" y="17"/>
                  </a:cubicBezTo>
                  <a:cubicBezTo>
                    <a:pt x="94" y="16"/>
                    <a:pt x="94" y="16"/>
                    <a:pt x="95" y="16"/>
                  </a:cubicBezTo>
                  <a:cubicBezTo>
                    <a:pt x="96" y="17"/>
                    <a:pt x="98" y="16"/>
                    <a:pt x="98" y="17"/>
                  </a:cubicBezTo>
                  <a:cubicBezTo>
                    <a:pt x="97" y="18"/>
                    <a:pt x="97" y="19"/>
                    <a:pt x="97" y="20"/>
                  </a:cubicBezTo>
                  <a:cubicBezTo>
                    <a:pt x="97" y="20"/>
                    <a:pt x="96" y="21"/>
                    <a:pt x="95" y="21"/>
                  </a:cubicBezTo>
                  <a:cubicBezTo>
                    <a:pt x="94" y="21"/>
                    <a:pt x="93" y="22"/>
                    <a:pt x="93" y="22"/>
                  </a:cubicBezTo>
                  <a:cubicBezTo>
                    <a:pt x="93" y="23"/>
                    <a:pt x="92" y="24"/>
                    <a:pt x="92" y="25"/>
                  </a:cubicBezTo>
                  <a:cubicBezTo>
                    <a:pt x="91" y="26"/>
                    <a:pt x="91" y="27"/>
                    <a:pt x="91" y="27"/>
                  </a:cubicBezTo>
                  <a:cubicBezTo>
                    <a:pt x="90" y="28"/>
                    <a:pt x="90" y="28"/>
                    <a:pt x="90" y="28"/>
                  </a:cubicBezTo>
                  <a:cubicBezTo>
                    <a:pt x="90" y="29"/>
                    <a:pt x="93" y="33"/>
                    <a:pt x="93" y="33"/>
                  </a:cubicBezTo>
                  <a:cubicBezTo>
                    <a:pt x="95" y="34"/>
                    <a:pt x="95" y="34"/>
                    <a:pt x="95" y="34"/>
                  </a:cubicBezTo>
                  <a:cubicBezTo>
                    <a:pt x="96" y="36"/>
                    <a:pt x="96" y="36"/>
                    <a:pt x="96" y="36"/>
                  </a:cubicBezTo>
                  <a:cubicBezTo>
                    <a:pt x="102" y="40"/>
                    <a:pt x="102" y="40"/>
                    <a:pt x="102" y="40"/>
                  </a:cubicBezTo>
                  <a:cubicBezTo>
                    <a:pt x="102" y="40"/>
                    <a:pt x="104" y="41"/>
                    <a:pt x="106" y="41"/>
                  </a:cubicBezTo>
                  <a:cubicBezTo>
                    <a:pt x="108" y="42"/>
                    <a:pt x="110" y="42"/>
                    <a:pt x="110" y="42"/>
                  </a:cubicBezTo>
                  <a:cubicBezTo>
                    <a:pt x="113" y="45"/>
                    <a:pt x="113" y="45"/>
                    <a:pt x="113" y="45"/>
                  </a:cubicBezTo>
                  <a:cubicBezTo>
                    <a:pt x="113" y="45"/>
                    <a:pt x="115" y="45"/>
                    <a:pt x="116" y="45"/>
                  </a:cubicBezTo>
                  <a:cubicBezTo>
                    <a:pt x="116" y="46"/>
                    <a:pt x="119" y="46"/>
                    <a:pt x="119" y="46"/>
                  </a:cubicBezTo>
                  <a:cubicBezTo>
                    <a:pt x="121" y="46"/>
                    <a:pt x="121" y="46"/>
                    <a:pt x="121" y="46"/>
                  </a:cubicBezTo>
                  <a:cubicBezTo>
                    <a:pt x="121" y="46"/>
                    <a:pt x="122" y="45"/>
                    <a:pt x="123" y="47"/>
                  </a:cubicBezTo>
                  <a:cubicBezTo>
                    <a:pt x="123" y="48"/>
                    <a:pt x="124" y="50"/>
                    <a:pt x="124" y="50"/>
                  </a:cubicBezTo>
                  <a:cubicBezTo>
                    <a:pt x="124" y="50"/>
                    <a:pt x="124" y="51"/>
                    <a:pt x="124" y="52"/>
                  </a:cubicBezTo>
                  <a:cubicBezTo>
                    <a:pt x="123" y="52"/>
                    <a:pt x="123" y="52"/>
                    <a:pt x="123" y="53"/>
                  </a:cubicBezTo>
                  <a:cubicBezTo>
                    <a:pt x="123" y="53"/>
                    <a:pt x="123" y="57"/>
                    <a:pt x="123" y="57"/>
                  </a:cubicBezTo>
                  <a:cubicBezTo>
                    <a:pt x="123" y="57"/>
                    <a:pt x="123" y="58"/>
                    <a:pt x="122" y="58"/>
                  </a:cubicBezTo>
                  <a:cubicBezTo>
                    <a:pt x="120" y="59"/>
                    <a:pt x="120" y="59"/>
                    <a:pt x="119" y="59"/>
                  </a:cubicBezTo>
                  <a:cubicBezTo>
                    <a:pt x="117" y="59"/>
                    <a:pt x="114" y="60"/>
                    <a:pt x="113" y="61"/>
                  </a:cubicBezTo>
                  <a:cubicBezTo>
                    <a:pt x="113" y="61"/>
                    <a:pt x="111" y="61"/>
                    <a:pt x="111" y="61"/>
                  </a:cubicBezTo>
                  <a:cubicBezTo>
                    <a:pt x="111" y="62"/>
                    <a:pt x="110" y="64"/>
                    <a:pt x="110" y="64"/>
                  </a:cubicBezTo>
                  <a:cubicBezTo>
                    <a:pt x="110" y="64"/>
                    <a:pt x="110" y="66"/>
                    <a:pt x="112" y="66"/>
                  </a:cubicBezTo>
                  <a:cubicBezTo>
                    <a:pt x="115" y="66"/>
                    <a:pt x="115" y="66"/>
                    <a:pt x="116" y="66"/>
                  </a:cubicBezTo>
                  <a:cubicBezTo>
                    <a:pt x="117" y="66"/>
                    <a:pt x="117" y="65"/>
                    <a:pt x="119" y="66"/>
                  </a:cubicBezTo>
                  <a:cubicBezTo>
                    <a:pt x="120" y="66"/>
                    <a:pt x="121" y="68"/>
                    <a:pt x="121" y="68"/>
                  </a:cubicBezTo>
                  <a:cubicBezTo>
                    <a:pt x="123" y="70"/>
                    <a:pt x="123" y="70"/>
                    <a:pt x="123" y="70"/>
                  </a:cubicBezTo>
                  <a:cubicBezTo>
                    <a:pt x="125" y="71"/>
                    <a:pt x="125" y="71"/>
                    <a:pt x="125" y="71"/>
                  </a:cubicBezTo>
                  <a:cubicBezTo>
                    <a:pt x="131" y="71"/>
                    <a:pt x="131" y="71"/>
                    <a:pt x="131" y="71"/>
                  </a:cubicBezTo>
                  <a:cubicBezTo>
                    <a:pt x="135" y="75"/>
                    <a:pt x="135" y="75"/>
                    <a:pt x="135" y="75"/>
                  </a:cubicBezTo>
                  <a:cubicBezTo>
                    <a:pt x="140" y="76"/>
                    <a:pt x="140" y="76"/>
                    <a:pt x="140" y="76"/>
                  </a:cubicBezTo>
                  <a:cubicBezTo>
                    <a:pt x="140" y="76"/>
                    <a:pt x="140" y="79"/>
                    <a:pt x="141" y="79"/>
                  </a:cubicBezTo>
                  <a:cubicBezTo>
                    <a:pt x="143" y="79"/>
                    <a:pt x="144" y="78"/>
                    <a:pt x="144" y="78"/>
                  </a:cubicBezTo>
                  <a:cubicBezTo>
                    <a:pt x="144" y="78"/>
                    <a:pt x="146" y="76"/>
                    <a:pt x="147" y="76"/>
                  </a:cubicBezTo>
                  <a:cubicBezTo>
                    <a:pt x="149" y="75"/>
                    <a:pt x="148" y="74"/>
                    <a:pt x="150" y="75"/>
                  </a:cubicBezTo>
                  <a:cubicBezTo>
                    <a:pt x="152" y="77"/>
                    <a:pt x="156" y="75"/>
                    <a:pt x="156" y="75"/>
                  </a:cubicBezTo>
                  <a:cubicBezTo>
                    <a:pt x="158" y="75"/>
                    <a:pt x="158" y="75"/>
                    <a:pt x="158" y="75"/>
                  </a:cubicBezTo>
                  <a:cubicBezTo>
                    <a:pt x="158" y="78"/>
                    <a:pt x="158" y="78"/>
                    <a:pt x="158" y="78"/>
                  </a:cubicBezTo>
                  <a:cubicBezTo>
                    <a:pt x="158" y="81"/>
                    <a:pt x="158" y="81"/>
                    <a:pt x="158" y="81"/>
                  </a:cubicBezTo>
                  <a:cubicBezTo>
                    <a:pt x="155" y="83"/>
                    <a:pt x="155" y="83"/>
                    <a:pt x="155" y="83"/>
                  </a:cubicBezTo>
                  <a:cubicBezTo>
                    <a:pt x="154" y="84"/>
                    <a:pt x="154" y="84"/>
                    <a:pt x="154" y="84"/>
                  </a:cubicBezTo>
                  <a:cubicBezTo>
                    <a:pt x="154" y="84"/>
                    <a:pt x="154" y="85"/>
                    <a:pt x="154" y="86"/>
                  </a:cubicBezTo>
                  <a:cubicBezTo>
                    <a:pt x="155" y="86"/>
                    <a:pt x="156" y="87"/>
                    <a:pt x="156" y="87"/>
                  </a:cubicBezTo>
                  <a:cubicBezTo>
                    <a:pt x="160" y="88"/>
                    <a:pt x="160" y="88"/>
                    <a:pt x="160" y="88"/>
                  </a:cubicBezTo>
                  <a:cubicBezTo>
                    <a:pt x="163" y="90"/>
                    <a:pt x="163" y="90"/>
                    <a:pt x="163" y="90"/>
                  </a:cubicBezTo>
                  <a:cubicBezTo>
                    <a:pt x="163" y="90"/>
                    <a:pt x="163" y="93"/>
                    <a:pt x="164" y="93"/>
                  </a:cubicBezTo>
                  <a:cubicBezTo>
                    <a:pt x="165" y="93"/>
                    <a:pt x="167" y="94"/>
                    <a:pt x="167" y="94"/>
                  </a:cubicBezTo>
                  <a:cubicBezTo>
                    <a:pt x="167" y="94"/>
                    <a:pt x="163" y="97"/>
                    <a:pt x="162" y="97"/>
                  </a:cubicBezTo>
                  <a:cubicBezTo>
                    <a:pt x="161" y="97"/>
                    <a:pt x="158" y="96"/>
                    <a:pt x="158" y="96"/>
                  </a:cubicBezTo>
                  <a:cubicBezTo>
                    <a:pt x="159" y="100"/>
                    <a:pt x="159" y="100"/>
                    <a:pt x="159" y="100"/>
                  </a:cubicBezTo>
                  <a:cubicBezTo>
                    <a:pt x="163" y="100"/>
                    <a:pt x="163" y="100"/>
                    <a:pt x="163" y="100"/>
                  </a:cubicBezTo>
                  <a:cubicBezTo>
                    <a:pt x="163" y="100"/>
                    <a:pt x="163" y="100"/>
                    <a:pt x="164" y="101"/>
                  </a:cubicBezTo>
                  <a:cubicBezTo>
                    <a:pt x="164" y="102"/>
                    <a:pt x="165" y="103"/>
                    <a:pt x="165" y="103"/>
                  </a:cubicBezTo>
                  <a:cubicBezTo>
                    <a:pt x="165" y="103"/>
                    <a:pt x="169" y="102"/>
                    <a:pt x="169" y="106"/>
                  </a:cubicBezTo>
                  <a:cubicBezTo>
                    <a:pt x="168" y="107"/>
                    <a:pt x="167" y="110"/>
                    <a:pt x="167" y="111"/>
                  </a:cubicBezTo>
                  <a:cubicBezTo>
                    <a:pt x="168" y="111"/>
                    <a:pt x="168" y="112"/>
                    <a:pt x="168" y="112"/>
                  </a:cubicBezTo>
                  <a:cubicBezTo>
                    <a:pt x="166" y="114"/>
                    <a:pt x="166" y="114"/>
                    <a:pt x="166" y="114"/>
                  </a:cubicBezTo>
                  <a:cubicBezTo>
                    <a:pt x="162" y="114"/>
                    <a:pt x="162" y="114"/>
                    <a:pt x="162" y="114"/>
                  </a:cubicBezTo>
                  <a:cubicBezTo>
                    <a:pt x="158" y="116"/>
                    <a:pt x="158" y="116"/>
                    <a:pt x="158" y="116"/>
                  </a:cubicBezTo>
                  <a:cubicBezTo>
                    <a:pt x="156" y="118"/>
                    <a:pt x="156" y="118"/>
                    <a:pt x="156" y="118"/>
                  </a:cubicBezTo>
                  <a:cubicBezTo>
                    <a:pt x="154" y="119"/>
                    <a:pt x="154" y="119"/>
                    <a:pt x="154" y="119"/>
                  </a:cubicBezTo>
                  <a:cubicBezTo>
                    <a:pt x="151" y="115"/>
                    <a:pt x="151" y="115"/>
                    <a:pt x="151" y="115"/>
                  </a:cubicBezTo>
                  <a:cubicBezTo>
                    <a:pt x="145" y="110"/>
                    <a:pt x="145" y="110"/>
                    <a:pt x="145" y="110"/>
                  </a:cubicBezTo>
                  <a:cubicBezTo>
                    <a:pt x="142" y="107"/>
                    <a:pt x="142" y="107"/>
                    <a:pt x="142" y="107"/>
                  </a:cubicBezTo>
                  <a:cubicBezTo>
                    <a:pt x="140" y="103"/>
                    <a:pt x="140" y="103"/>
                    <a:pt x="140" y="103"/>
                  </a:cubicBezTo>
                  <a:cubicBezTo>
                    <a:pt x="140" y="100"/>
                    <a:pt x="140" y="100"/>
                    <a:pt x="140" y="100"/>
                  </a:cubicBezTo>
                  <a:cubicBezTo>
                    <a:pt x="138" y="98"/>
                    <a:pt x="138" y="98"/>
                    <a:pt x="138" y="98"/>
                  </a:cubicBezTo>
                  <a:cubicBezTo>
                    <a:pt x="138" y="98"/>
                    <a:pt x="137" y="98"/>
                    <a:pt x="135" y="98"/>
                  </a:cubicBezTo>
                  <a:cubicBezTo>
                    <a:pt x="134" y="98"/>
                    <a:pt x="131" y="97"/>
                    <a:pt x="131" y="97"/>
                  </a:cubicBezTo>
                  <a:cubicBezTo>
                    <a:pt x="129" y="97"/>
                    <a:pt x="129" y="97"/>
                    <a:pt x="129" y="97"/>
                  </a:cubicBezTo>
                  <a:cubicBezTo>
                    <a:pt x="129" y="92"/>
                    <a:pt x="129" y="92"/>
                    <a:pt x="129" y="92"/>
                  </a:cubicBezTo>
                  <a:cubicBezTo>
                    <a:pt x="129" y="92"/>
                    <a:pt x="128" y="88"/>
                    <a:pt x="127" y="88"/>
                  </a:cubicBezTo>
                  <a:cubicBezTo>
                    <a:pt x="127" y="87"/>
                    <a:pt x="126" y="85"/>
                    <a:pt x="126" y="85"/>
                  </a:cubicBezTo>
                  <a:cubicBezTo>
                    <a:pt x="126" y="85"/>
                    <a:pt x="123" y="86"/>
                    <a:pt x="121" y="86"/>
                  </a:cubicBezTo>
                  <a:cubicBezTo>
                    <a:pt x="120" y="87"/>
                    <a:pt x="118" y="88"/>
                    <a:pt x="117" y="89"/>
                  </a:cubicBezTo>
                  <a:cubicBezTo>
                    <a:pt x="116" y="90"/>
                    <a:pt x="114" y="91"/>
                    <a:pt x="114" y="91"/>
                  </a:cubicBezTo>
                  <a:cubicBezTo>
                    <a:pt x="109" y="93"/>
                    <a:pt x="109" y="93"/>
                    <a:pt x="109" y="93"/>
                  </a:cubicBezTo>
                  <a:cubicBezTo>
                    <a:pt x="106" y="91"/>
                    <a:pt x="106" y="91"/>
                    <a:pt x="106" y="91"/>
                  </a:cubicBezTo>
                  <a:cubicBezTo>
                    <a:pt x="101" y="90"/>
                    <a:pt x="101" y="90"/>
                    <a:pt x="101" y="90"/>
                  </a:cubicBezTo>
                  <a:cubicBezTo>
                    <a:pt x="99" y="94"/>
                    <a:pt x="99" y="94"/>
                    <a:pt x="99" y="94"/>
                  </a:cubicBezTo>
                  <a:cubicBezTo>
                    <a:pt x="99" y="94"/>
                    <a:pt x="98" y="92"/>
                    <a:pt x="97" y="91"/>
                  </a:cubicBezTo>
                  <a:cubicBezTo>
                    <a:pt x="97" y="89"/>
                    <a:pt x="96" y="86"/>
                    <a:pt x="96" y="86"/>
                  </a:cubicBezTo>
                  <a:cubicBezTo>
                    <a:pt x="96" y="86"/>
                    <a:pt x="95" y="85"/>
                    <a:pt x="94" y="85"/>
                  </a:cubicBezTo>
                  <a:cubicBezTo>
                    <a:pt x="93" y="85"/>
                    <a:pt x="91" y="84"/>
                    <a:pt x="91" y="84"/>
                  </a:cubicBezTo>
                  <a:cubicBezTo>
                    <a:pt x="88" y="84"/>
                    <a:pt x="88" y="84"/>
                    <a:pt x="88" y="84"/>
                  </a:cubicBezTo>
                  <a:cubicBezTo>
                    <a:pt x="85" y="88"/>
                    <a:pt x="85" y="88"/>
                    <a:pt x="85" y="88"/>
                  </a:cubicBezTo>
                  <a:cubicBezTo>
                    <a:pt x="80" y="90"/>
                    <a:pt x="80" y="90"/>
                    <a:pt x="80" y="90"/>
                  </a:cubicBezTo>
                  <a:cubicBezTo>
                    <a:pt x="76" y="88"/>
                    <a:pt x="76" y="88"/>
                    <a:pt x="76" y="88"/>
                  </a:cubicBezTo>
                  <a:cubicBezTo>
                    <a:pt x="76" y="88"/>
                    <a:pt x="75" y="86"/>
                    <a:pt x="74" y="87"/>
                  </a:cubicBezTo>
                  <a:cubicBezTo>
                    <a:pt x="73" y="87"/>
                    <a:pt x="70" y="86"/>
                    <a:pt x="70" y="86"/>
                  </a:cubicBezTo>
                  <a:cubicBezTo>
                    <a:pt x="70" y="86"/>
                    <a:pt x="69" y="85"/>
                    <a:pt x="69" y="84"/>
                  </a:cubicBezTo>
                  <a:cubicBezTo>
                    <a:pt x="69" y="83"/>
                    <a:pt x="66" y="81"/>
                    <a:pt x="66" y="81"/>
                  </a:cubicBezTo>
                  <a:cubicBezTo>
                    <a:pt x="66" y="81"/>
                    <a:pt x="62" y="79"/>
                    <a:pt x="61" y="79"/>
                  </a:cubicBezTo>
                  <a:cubicBezTo>
                    <a:pt x="60" y="80"/>
                    <a:pt x="57" y="80"/>
                    <a:pt x="56" y="80"/>
                  </a:cubicBezTo>
                  <a:cubicBezTo>
                    <a:pt x="54" y="80"/>
                    <a:pt x="49" y="79"/>
                    <a:pt x="49" y="79"/>
                  </a:cubicBezTo>
                  <a:cubicBezTo>
                    <a:pt x="45" y="82"/>
                    <a:pt x="45" y="82"/>
                    <a:pt x="45" y="82"/>
                  </a:cubicBezTo>
                  <a:cubicBezTo>
                    <a:pt x="45" y="82"/>
                    <a:pt x="43" y="82"/>
                    <a:pt x="41" y="83"/>
                  </a:cubicBezTo>
                  <a:cubicBezTo>
                    <a:pt x="40" y="83"/>
                    <a:pt x="38" y="84"/>
                    <a:pt x="38" y="84"/>
                  </a:cubicBezTo>
                  <a:cubicBezTo>
                    <a:pt x="38" y="84"/>
                    <a:pt x="34" y="83"/>
                    <a:pt x="33" y="83"/>
                  </a:cubicBezTo>
                  <a:cubicBezTo>
                    <a:pt x="32" y="83"/>
                    <a:pt x="32" y="83"/>
                    <a:pt x="30" y="83"/>
                  </a:cubicBezTo>
                  <a:cubicBezTo>
                    <a:pt x="28" y="83"/>
                    <a:pt x="23" y="83"/>
                    <a:pt x="23" y="83"/>
                  </a:cubicBezTo>
                  <a:cubicBezTo>
                    <a:pt x="26" y="80"/>
                    <a:pt x="26" y="80"/>
                    <a:pt x="26" y="80"/>
                  </a:cubicBezTo>
                  <a:cubicBezTo>
                    <a:pt x="26" y="80"/>
                    <a:pt x="27" y="78"/>
                    <a:pt x="26" y="77"/>
                  </a:cubicBezTo>
                  <a:cubicBezTo>
                    <a:pt x="25" y="76"/>
                    <a:pt x="25" y="75"/>
                    <a:pt x="24" y="75"/>
                  </a:cubicBezTo>
                  <a:cubicBezTo>
                    <a:pt x="23" y="74"/>
                    <a:pt x="20" y="72"/>
                    <a:pt x="20" y="72"/>
                  </a:cubicBezTo>
                  <a:cubicBezTo>
                    <a:pt x="20" y="72"/>
                    <a:pt x="20" y="72"/>
                    <a:pt x="20" y="71"/>
                  </a:cubicBezTo>
                  <a:cubicBezTo>
                    <a:pt x="19" y="70"/>
                    <a:pt x="18" y="67"/>
                    <a:pt x="18" y="67"/>
                  </a:cubicBezTo>
                  <a:cubicBezTo>
                    <a:pt x="17" y="65"/>
                    <a:pt x="17" y="65"/>
                    <a:pt x="17" y="65"/>
                  </a:cubicBezTo>
                  <a:cubicBezTo>
                    <a:pt x="17" y="65"/>
                    <a:pt x="14" y="63"/>
                    <a:pt x="15" y="61"/>
                  </a:cubicBezTo>
                  <a:cubicBezTo>
                    <a:pt x="16" y="59"/>
                    <a:pt x="18" y="54"/>
                    <a:pt x="18" y="54"/>
                  </a:cubicBezTo>
                  <a:cubicBezTo>
                    <a:pt x="19" y="49"/>
                    <a:pt x="19" y="49"/>
                    <a:pt x="19" y="49"/>
                  </a:cubicBezTo>
                  <a:cubicBezTo>
                    <a:pt x="18" y="46"/>
                    <a:pt x="18" y="46"/>
                    <a:pt x="18" y="46"/>
                  </a:cubicBezTo>
                  <a:cubicBezTo>
                    <a:pt x="16" y="43"/>
                    <a:pt x="16" y="43"/>
                    <a:pt x="16" y="43"/>
                  </a:cubicBezTo>
                  <a:cubicBezTo>
                    <a:pt x="16" y="43"/>
                    <a:pt x="15" y="43"/>
                    <a:pt x="14" y="41"/>
                  </a:cubicBezTo>
                  <a:cubicBezTo>
                    <a:pt x="14" y="38"/>
                    <a:pt x="14" y="38"/>
                    <a:pt x="13" y="37"/>
                  </a:cubicBezTo>
                  <a:cubicBezTo>
                    <a:pt x="12" y="35"/>
                    <a:pt x="8" y="34"/>
                    <a:pt x="8" y="34"/>
                  </a:cubicBezTo>
                  <a:cubicBezTo>
                    <a:pt x="3" y="34"/>
                    <a:pt x="3" y="34"/>
                    <a:pt x="3" y="34"/>
                  </a:cubicBezTo>
                  <a:lnTo>
                    <a:pt x="2" y="33"/>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7" name="Freeform 219">
              <a:extLst>
                <a:ext uri="{FF2B5EF4-FFF2-40B4-BE49-F238E27FC236}">
                  <a16:creationId xmlns:a16="http://schemas.microsoft.com/office/drawing/2014/main" id="{CE37F3AA-F7D8-23A8-1A4A-7F7B0EC7C9C0}"/>
                </a:ext>
              </a:extLst>
            </p:cNvPr>
            <p:cNvSpPr>
              <a:spLocks/>
            </p:cNvSpPr>
            <p:nvPr/>
          </p:nvSpPr>
          <p:spPr bwMode="auto">
            <a:xfrm>
              <a:off x="5550394" y="2957026"/>
              <a:ext cx="547516" cy="376093"/>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8" name="Freeform 7">
              <a:extLst>
                <a:ext uri="{FF2B5EF4-FFF2-40B4-BE49-F238E27FC236}">
                  <a16:creationId xmlns:a16="http://schemas.microsoft.com/office/drawing/2014/main" id="{54B94F44-443E-0EA1-150E-A7EF02127EBC}"/>
                </a:ext>
              </a:extLst>
            </p:cNvPr>
            <p:cNvSpPr>
              <a:spLocks/>
            </p:cNvSpPr>
            <p:nvPr/>
          </p:nvSpPr>
          <p:spPr bwMode="auto">
            <a:xfrm>
              <a:off x="5991266" y="1973645"/>
              <a:ext cx="656360" cy="596634"/>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9" name="Freeform 17">
              <a:extLst>
                <a:ext uri="{FF2B5EF4-FFF2-40B4-BE49-F238E27FC236}">
                  <a16:creationId xmlns:a16="http://schemas.microsoft.com/office/drawing/2014/main" id="{70D6D0C2-FD0E-2607-3E7C-DE3A29C8D328}"/>
                </a:ext>
              </a:extLst>
            </p:cNvPr>
            <p:cNvSpPr>
              <a:spLocks/>
            </p:cNvSpPr>
            <p:nvPr/>
          </p:nvSpPr>
          <p:spPr bwMode="auto">
            <a:xfrm>
              <a:off x="6376066" y="2862204"/>
              <a:ext cx="354017" cy="336672"/>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0" name="Freeform 29">
              <a:extLst>
                <a:ext uri="{FF2B5EF4-FFF2-40B4-BE49-F238E27FC236}">
                  <a16:creationId xmlns:a16="http://schemas.microsoft.com/office/drawing/2014/main" id="{1BA25CDE-5367-0B87-6D7E-2E977CD141D9}"/>
                </a:ext>
              </a:extLst>
            </p:cNvPr>
            <p:cNvSpPr>
              <a:spLocks/>
            </p:cNvSpPr>
            <p:nvPr/>
          </p:nvSpPr>
          <p:spPr bwMode="auto">
            <a:xfrm>
              <a:off x="4446566" y="2676821"/>
              <a:ext cx="294647" cy="240785"/>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1" name="Freeform 31">
              <a:extLst>
                <a:ext uri="{FF2B5EF4-FFF2-40B4-BE49-F238E27FC236}">
                  <a16:creationId xmlns:a16="http://schemas.microsoft.com/office/drawing/2014/main" id="{69E45DCD-6C08-7AC9-545E-32D7B40242F3}"/>
                </a:ext>
              </a:extLst>
            </p:cNvPr>
            <p:cNvSpPr>
              <a:spLocks/>
            </p:cNvSpPr>
            <p:nvPr/>
          </p:nvSpPr>
          <p:spPr bwMode="auto">
            <a:xfrm>
              <a:off x="5187582" y="2730092"/>
              <a:ext cx="547516" cy="294055"/>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2" name="Freeform 33">
              <a:extLst>
                <a:ext uri="{FF2B5EF4-FFF2-40B4-BE49-F238E27FC236}">
                  <a16:creationId xmlns:a16="http://schemas.microsoft.com/office/drawing/2014/main" id="{E8D46A8D-A3CE-5861-74FF-6E4BA788AA96}"/>
                </a:ext>
              </a:extLst>
            </p:cNvPr>
            <p:cNvSpPr>
              <a:spLocks noEditPoints="1"/>
            </p:cNvSpPr>
            <p:nvPr/>
          </p:nvSpPr>
          <p:spPr bwMode="auto">
            <a:xfrm>
              <a:off x="7687686" y="3123231"/>
              <a:ext cx="662956" cy="236523"/>
            </a:xfrm>
            <a:custGeom>
              <a:avLst/>
              <a:gdLst>
                <a:gd name="T0" fmla="*/ 233 w 291"/>
                <a:gd name="T1" fmla="*/ 67 h 107"/>
                <a:gd name="T2" fmla="*/ 238 w 291"/>
                <a:gd name="T3" fmla="*/ 67 h 107"/>
                <a:gd name="T4" fmla="*/ 239 w 291"/>
                <a:gd name="T5" fmla="*/ 67 h 107"/>
                <a:gd name="T6" fmla="*/ 240 w 291"/>
                <a:gd name="T7" fmla="*/ 67 h 107"/>
                <a:gd name="T8" fmla="*/ 240 w 291"/>
                <a:gd name="T9" fmla="*/ 68 h 107"/>
                <a:gd name="T10" fmla="*/ 241 w 291"/>
                <a:gd name="T11" fmla="*/ 68 h 107"/>
                <a:gd name="T12" fmla="*/ 242 w 291"/>
                <a:gd name="T13" fmla="*/ 67 h 107"/>
                <a:gd name="T14" fmla="*/ 243 w 291"/>
                <a:gd name="T15" fmla="*/ 67 h 107"/>
                <a:gd name="T16" fmla="*/ 244 w 291"/>
                <a:gd name="T17" fmla="*/ 67 h 107"/>
                <a:gd name="T18" fmla="*/ 245 w 291"/>
                <a:gd name="T19" fmla="*/ 67 h 107"/>
                <a:gd name="T20" fmla="*/ 247 w 291"/>
                <a:gd name="T21" fmla="*/ 67 h 107"/>
                <a:gd name="T22" fmla="*/ 248 w 291"/>
                <a:gd name="T23" fmla="*/ 67 h 107"/>
                <a:gd name="T24" fmla="*/ 249 w 291"/>
                <a:gd name="T25" fmla="*/ 66 h 107"/>
                <a:gd name="T26" fmla="*/ 250 w 291"/>
                <a:gd name="T27" fmla="*/ 66 h 107"/>
                <a:gd name="T28" fmla="*/ 250 w 291"/>
                <a:gd name="T29" fmla="*/ 66 h 107"/>
                <a:gd name="T30" fmla="*/ 267 w 291"/>
                <a:gd name="T31" fmla="*/ 71 h 107"/>
                <a:gd name="T32" fmla="*/ 268 w 291"/>
                <a:gd name="T33" fmla="*/ 71 h 107"/>
                <a:gd name="T34" fmla="*/ 268 w 291"/>
                <a:gd name="T35" fmla="*/ 71 h 107"/>
                <a:gd name="T36" fmla="*/ 268 w 291"/>
                <a:gd name="T37" fmla="*/ 71 h 107"/>
                <a:gd name="T38" fmla="*/ 233 w 291"/>
                <a:gd name="T39" fmla="*/ 67 h 107"/>
                <a:gd name="T40" fmla="*/ 269 w 291"/>
                <a:gd name="T41" fmla="*/ 71 h 107"/>
                <a:gd name="T42" fmla="*/ 269 w 291"/>
                <a:gd name="T43" fmla="*/ 71 h 107"/>
                <a:gd name="T44" fmla="*/ 270 w 291"/>
                <a:gd name="T45" fmla="*/ 71 h 107"/>
                <a:gd name="T46" fmla="*/ 270 w 291"/>
                <a:gd name="T47" fmla="*/ 70 h 107"/>
                <a:gd name="T48" fmla="*/ 271 w 291"/>
                <a:gd name="T49" fmla="*/ 70 h 107"/>
                <a:gd name="T50" fmla="*/ 271 w 291"/>
                <a:gd name="T51" fmla="*/ 70 h 107"/>
                <a:gd name="T52" fmla="*/ 271 w 291"/>
                <a:gd name="T53" fmla="*/ 70 h 107"/>
                <a:gd name="T54" fmla="*/ 272 w 291"/>
                <a:gd name="T55" fmla="*/ 69 h 107"/>
                <a:gd name="T56" fmla="*/ 272 w 291"/>
                <a:gd name="T57" fmla="*/ 69 h 107"/>
                <a:gd name="T58" fmla="*/ 273 w 291"/>
                <a:gd name="T59" fmla="*/ 69 h 107"/>
                <a:gd name="T60" fmla="*/ 273 w 291"/>
                <a:gd name="T61" fmla="*/ 69 h 107"/>
                <a:gd name="T62" fmla="*/ 273 w 291"/>
                <a:gd name="T63" fmla="*/ 69 h 107"/>
                <a:gd name="T64" fmla="*/ 273 w 291"/>
                <a:gd name="T65" fmla="*/ 69 h 107"/>
                <a:gd name="T66" fmla="*/ 274 w 291"/>
                <a:gd name="T67" fmla="*/ 69 h 107"/>
                <a:gd name="T68" fmla="*/ 274 w 291"/>
                <a:gd name="T69" fmla="*/ 69 h 107"/>
                <a:gd name="T70" fmla="*/ 274 w 291"/>
                <a:gd name="T71" fmla="*/ 69 h 107"/>
                <a:gd name="T72" fmla="*/ 275 w 291"/>
                <a:gd name="T73" fmla="*/ 69 h 107"/>
                <a:gd name="T74" fmla="*/ 289 w 291"/>
                <a:gd name="T75" fmla="*/ 72 h 107"/>
                <a:gd name="T76" fmla="*/ 272 w 291"/>
                <a:gd name="T77" fmla="*/ 47 h 107"/>
                <a:gd name="T78" fmla="*/ 266 w 291"/>
                <a:gd name="T79" fmla="*/ 27 h 107"/>
                <a:gd name="T80" fmla="*/ 235 w 291"/>
                <a:gd name="T81" fmla="*/ 11 h 107"/>
                <a:gd name="T82" fmla="*/ 197 w 291"/>
                <a:gd name="T83" fmla="*/ 0 h 107"/>
                <a:gd name="T84" fmla="*/ 173 w 291"/>
                <a:gd name="T85" fmla="*/ 17 h 107"/>
                <a:gd name="T86" fmla="*/ 157 w 291"/>
                <a:gd name="T87" fmla="*/ 16 h 107"/>
                <a:gd name="T88" fmla="*/ 111 w 291"/>
                <a:gd name="T89" fmla="*/ 2 h 107"/>
                <a:gd name="T90" fmla="*/ 68 w 291"/>
                <a:gd name="T91" fmla="*/ 11 h 107"/>
                <a:gd name="T92" fmla="*/ 40 w 291"/>
                <a:gd name="T93" fmla="*/ 10 h 107"/>
                <a:gd name="T94" fmla="*/ 1 w 291"/>
                <a:gd name="T95" fmla="*/ 10 h 107"/>
                <a:gd name="T96" fmla="*/ 18 w 291"/>
                <a:gd name="T97" fmla="*/ 27 h 107"/>
                <a:gd name="T98" fmla="*/ 44 w 291"/>
                <a:gd name="T99" fmla="*/ 31 h 107"/>
                <a:gd name="T100" fmla="*/ 70 w 291"/>
                <a:gd name="T101" fmla="*/ 48 h 107"/>
                <a:gd name="T102" fmla="*/ 83 w 291"/>
                <a:gd name="T103" fmla="*/ 100 h 107"/>
                <a:gd name="T104" fmla="*/ 124 w 291"/>
                <a:gd name="T105" fmla="*/ 91 h 107"/>
                <a:gd name="T106" fmla="*/ 153 w 291"/>
                <a:gd name="T107" fmla="*/ 102 h 107"/>
                <a:gd name="T108" fmla="*/ 163 w 291"/>
                <a:gd name="T109" fmla="*/ 98 h 107"/>
                <a:gd name="T110" fmla="*/ 184 w 291"/>
                <a:gd name="T111" fmla="*/ 85 h 107"/>
                <a:gd name="T112" fmla="*/ 193 w 291"/>
                <a:gd name="T113" fmla="*/ 79 h 107"/>
                <a:gd name="T114" fmla="*/ 206 w 291"/>
                <a:gd name="T115" fmla="*/ 76 h 107"/>
                <a:gd name="T116" fmla="*/ 215 w 291"/>
                <a:gd name="T117" fmla="*/ 68 h 107"/>
                <a:gd name="T118" fmla="*/ 230 w 291"/>
                <a:gd name="T119"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 h="107">
                  <a:moveTo>
                    <a:pt x="231" y="69"/>
                  </a:moveTo>
                  <a:cubicBezTo>
                    <a:pt x="232" y="69"/>
                    <a:pt x="232" y="69"/>
                    <a:pt x="232" y="69"/>
                  </a:cubicBezTo>
                  <a:cubicBezTo>
                    <a:pt x="231" y="68"/>
                    <a:pt x="231" y="68"/>
                    <a:pt x="231" y="68"/>
                  </a:cubicBezTo>
                  <a:cubicBezTo>
                    <a:pt x="231" y="68"/>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4" y="67"/>
                    <a:pt x="234" y="67"/>
                    <a:pt x="234" y="67"/>
                  </a:cubicBezTo>
                  <a:cubicBezTo>
                    <a:pt x="234" y="67"/>
                    <a:pt x="234" y="67"/>
                    <a:pt x="234" y="67"/>
                  </a:cubicBezTo>
                  <a:cubicBezTo>
                    <a:pt x="235" y="67"/>
                    <a:pt x="237"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9" y="67"/>
                    <a:pt x="249" y="67"/>
                    <a:pt x="249" y="67"/>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2" y="70"/>
                    <a:pt x="252" y="70"/>
                    <a:pt x="252" y="70"/>
                  </a:cubicBezTo>
                  <a:cubicBezTo>
                    <a:pt x="252" y="70"/>
                    <a:pt x="263" y="72"/>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31" y="69"/>
                    <a:pt x="231" y="69"/>
                    <a:pt x="231" y="69"/>
                  </a:cubicBezTo>
                  <a:close/>
                  <a:moveTo>
                    <a:pt x="233" y="67"/>
                  </a:moveTo>
                  <a:cubicBezTo>
                    <a:pt x="233" y="67"/>
                    <a:pt x="233" y="67"/>
                    <a:pt x="233" y="67"/>
                  </a:cubicBezTo>
                  <a:cubicBezTo>
                    <a:pt x="233" y="67"/>
                    <a:pt x="233" y="67"/>
                    <a:pt x="233" y="67"/>
                  </a:cubicBezTo>
                  <a:cubicBezTo>
                    <a:pt x="233" y="67"/>
                    <a:pt x="233" y="67"/>
                    <a:pt x="233" y="67"/>
                  </a:cubicBezTo>
                  <a:close/>
                  <a:moveTo>
                    <a:pt x="269" y="71"/>
                  </a:move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70" y="71"/>
                    <a:pt x="270" y="71"/>
                    <a:pt x="270" y="71"/>
                  </a:cubicBezTo>
                  <a:cubicBezTo>
                    <a:pt x="270" y="71"/>
                    <a:pt x="270" y="71"/>
                    <a:pt x="270" y="71"/>
                  </a:cubicBezTo>
                  <a:cubicBezTo>
                    <a:pt x="270" y="71"/>
                    <a:pt x="270" y="71"/>
                    <a:pt x="270" y="71"/>
                  </a:cubicBezTo>
                  <a:cubicBezTo>
                    <a:pt x="270" y="71"/>
                    <a:pt x="270" y="71"/>
                    <a:pt x="270" y="71"/>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2" y="70"/>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6" y="69"/>
                    <a:pt x="276" y="69"/>
                    <a:pt x="278" y="70"/>
                  </a:cubicBezTo>
                  <a:cubicBezTo>
                    <a:pt x="280" y="71"/>
                    <a:pt x="283" y="72"/>
                    <a:pt x="285" y="72"/>
                  </a:cubicBezTo>
                  <a:cubicBezTo>
                    <a:pt x="289" y="72"/>
                    <a:pt x="289" y="72"/>
                    <a:pt x="289" y="72"/>
                  </a:cubicBezTo>
                  <a:cubicBezTo>
                    <a:pt x="290" y="69"/>
                    <a:pt x="290" y="69"/>
                    <a:pt x="290" y="69"/>
                  </a:cubicBezTo>
                  <a:cubicBezTo>
                    <a:pt x="291" y="71"/>
                    <a:pt x="289" y="61"/>
                    <a:pt x="290" y="58"/>
                  </a:cubicBezTo>
                  <a:cubicBezTo>
                    <a:pt x="289" y="57"/>
                    <a:pt x="288" y="56"/>
                    <a:pt x="288" y="55"/>
                  </a:cubicBezTo>
                  <a:cubicBezTo>
                    <a:pt x="287" y="54"/>
                    <a:pt x="282" y="54"/>
                    <a:pt x="282" y="54"/>
                  </a:cubicBezTo>
                  <a:cubicBezTo>
                    <a:pt x="278" y="53"/>
                    <a:pt x="278" y="53"/>
                    <a:pt x="278" y="53"/>
                  </a:cubicBezTo>
                  <a:cubicBezTo>
                    <a:pt x="275" y="52"/>
                    <a:pt x="275" y="52"/>
                    <a:pt x="275" y="52"/>
                  </a:cubicBezTo>
                  <a:cubicBezTo>
                    <a:pt x="272" y="47"/>
                    <a:pt x="272" y="47"/>
                    <a:pt x="272" y="47"/>
                  </a:cubicBezTo>
                  <a:cubicBezTo>
                    <a:pt x="269" y="45"/>
                    <a:pt x="269" y="45"/>
                    <a:pt x="269" y="45"/>
                  </a:cubicBezTo>
                  <a:cubicBezTo>
                    <a:pt x="266" y="41"/>
                    <a:pt x="266" y="41"/>
                    <a:pt x="266" y="41"/>
                  </a:cubicBezTo>
                  <a:cubicBezTo>
                    <a:pt x="267" y="39"/>
                    <a:pt x="267" y="39"/>
                    <a:pt x="267" y="39"/>
                  </a:cubicBezTo>
                  <a:cubicBezTo>
                    <a:pt x="270" y="35"/>
                    <a:pt x="270" y="35"/>
                    <a:pt x="270" y="35"/>
                  </a:cubicBezTo>
                  <a:cubicBezTo>
                    <a:pt x="270" y="35"/>
                    <a:pt x="271" y="35"/>
                    <a:pt x="272" y="33"/>
                  </a:cubicBezTo>
                  <a:cubicBezTo>
                    <a:pt x="274" y="30"/>
                    <a:pt x="272" y="30"/>
                    <a:pt x="272" y="30"/>
                  </a:cubicBezTo>
                  <a:cubicBezTo>
                    <a:pt x="272" y="30"/>
                    <a:pt x="268" y="28"/>
                    <a:pt x="266" y="27"/>
                  </a:cubicBezTo>
                  <a:cubicBezTo>
                    <a:pt x="264" y="26"/>
                    <a:pt x="261" y="29"/>
                    <a:pt x="261" y="29"/>
                  </a:cubicBezTo>
                  <a:cubicBezTo>
                    <a:pt x="255" y="28"/>
                    <a:pt x="255" y="28"/>
                    <a:pt x="255" y="28"/>
                  </a:cubicBezTo>
                  <a:cubicBezTo>
                    <a:pt x="250" y="28"/>
                    <a:pt x="250" y="28"/>
                    <a:pt x="250" y="28"/>
                  </a:cubicBezTo>
                  <a:cubicBezTo>
                    <a:pt x="246" y="24"/>
                    <a:pt x="246" y="24"/>
                    <a:pt x="246" y="24"/>
                  </a:cubicBezTo>
                  <a:cubicBezTo>
                    <a:pt x="239" y="22"/>
                    <a:pt x="239" y="22"/>
                    <a:pt x="239" y="22"/>
                  </a:cubicBezTo>
                  <a:cubicBezTo>
                    <a:pt x="235" y="20"/>
                    <a:pt x="235" y="20"/>
                    <a:pt x="235" y="20"/>
                  </a:cubicBezTo>
                  <a:cubicBezTo>
                    <a:pt x="235" y="20"/>
                    <a:pt x="235" y="12"/>
                    <a:pt x="235" y="11"/>
                  </a:cubicBezTo>
                  <a:cubicBezTo>
                    <a:pt x="235" y="9"/>
                    <a:pt x="235" y="6"/>
                    <a:pt x="235" y="6"/>
                  </a:cubicBezTo>
                  <a:cubicBezTo>
                    <a:pt x="235" y="6"/>
                    <a:pt x="229" y="5"/>
                    <a:pt x="226" y="6"/>
                  </a:cubicBezTo>
                  <a:cubicBezTo>
                    <a:pt x="224" y="7"/>
                    <a:pt x="221" y="6"/>
                    <a:pt x="221" y="6"/>
                  </a:cubicBezTo>
                  <a:cubicBezTo>
                    <a:pt x="221" y="6"/>
                    <a:pt x="213" y="5"/>
                    <a:pt x="212" y="3"/>
                  </a:cubicBezTo>
                  <a:cubicBezTo>
                    <a:pt x="212" y="1"/>
                    <a:pt x="212" y="2"/>
                    <a:pt x="211" y="2"/>
                  </a:cubicBezTo>
                  <a:cubicBezTo>
                    <a:pt x="209" y="2"/>
                    <a:pt x="203" y="2"/>
                    <a:pt x="203" y="2"/>
                  </a:cubicBezTo>
                  <a:cubicBezTo>
                    <a:pt x="197" y="0"/>
                    <a:pt x="197" y="0"/>
                    <a:pt x="197" y="0"/>
                  </a:cubicBezTo>
                  <a:cubicBezTo>
                    <a:pt x="197" y="9"/>
                    <a:pt x="197" y="9"/>
                    <a:pt x="197" y="9"/>
                  </a:cubicBezTo>
                  <a:cubicBezTo>
                    <a:pt x="196" y="7"/>
                    <a:pt x="196" y="7"/>
                    <a:pt x="196" y="7"/>
                  </a:cubicBezTo>
                  <a:cubicBezTo>
                    <a:pt x="186" y="6"/>
                    <a:pt x="186" y="6"/>
                    <a:pt x="186" y="6"/>
                  </a:cubicBezTo>
                  <a:cubicBezTo>
                    <a:pt x="180" y="9"/>
                    <a:pt x="180" y="9"/>
                    <a:pt x="180" y="9"/>
                  </a:cubicBezTo>
                  <a:cubicBezTo>
                    <a:pt x="175" y="11"/>
                    <a:pt x="175" y="11"/>
                    <a:pt x="175" y="11"/>
                  </a:cubicBezTo>
                  <a:cubicBezTo>
                    <a:pt x="175" y="14"/>
                    <a:pt x="175" y="14"/>
                    <a:pt x="175" y="14"/>
                  </a:cubicBezTo>
                  <a:cubicBezTo>
                    <a:pt x="173" y="17"/>
                    <a:pt x="173" y="17"/>
                    <a:pt x="173" y="17"/>
                  </a:cubicBezTo>
                  <a:cubicBezTo>
                    <a:pt x="173" y="17"/>
                    <a:pt x="170" y="18"/>
                    <a:pt x="168" y="18"/>
                  </a:cubicBezTo>
                  <a:cubicBezTo>
                    <a:pt x="168" y="19"/>
                    <a:pt x="167" y="21"/>
                    <a:pt x="167" y="22"/>
                  </a:cubicBezTo>
                  <a:cubicBezTo>
                    <a:pt x="166" y="23"/>
                    <a:pt x="164" y="23"/>
                    <a:pt x="164" y="23"/>
                  </a:cubicBezTo>
                  <a:cubicBezTo>
                    <a:pt x="160" y="22"/>
                    <a:pt x="160" y="22"/>
                    <a:pt x="160" y="22"/>
                  </a:cubicBezTo>
                  <a:cubicBezTo>
                    <a:pt x="157" y="22"/>
                    <a:pt x="157" y="22"/>
                    <a:pt x="157" y="22"/>
                  </a:cubicBezTo>
                  <a:cubicBezTo>
                    <a:pt x="155" y="20"/>
                    <a:pt x="155" y="20"/>
                    <a:pt x="155" y="20"/>
                  </a:cubicBezTo>
                  <a:cubicBezTo>
                    <a:pt x="157" y="16"/>
                    <a:pt x="157" y="16"/>
                    <a:pt x="157" y="16"/>
                  </a:cubicBezTo>
                  <a:cubicBezTo>
                    <a:pt x="157" y="14"/>
                    <a:pt x="157" y="14"/>
                    <a:pt x="157" y="14"/>
                  </a:cubicBezTo>
                  <a:cubicBezTo>
                    <a:pt x="151" y="14"/>
                    <a:pt x="151" y="14"/>
                    <a:pt x="151" y="14"/>
                  </a:cubicBezTo>
                  <a:cubicBezTo>
                    <a:pt x="145" y="12"/>
                    <a:pt x="145" y="12"/>
                    <a:pt x="145" y="12"/>
                  </a:cubicBezTo>
                  <a:cubicBezTo>
                    <a:pt x="132" y="11"/>
                    <a:pt x="132" y="11"/>
                    <a:pt x="132" y="11"/>
                  </a:cubicBezTo>
                  <a:cubicBezTo>
                    <a:pt x="124" y="9"/>
                    <a:pt x="124" y="9"/>
                    <a:pt x="124" y="9"/>
                  </a:cubicBezTo>
                  <a:cubicBezTo>
                    <a:pt x="119" y="4"/>
                    <a:pt x="119" y="4"/>
                    <a:pt x="119" y="4"/>
                  </a:cubicBezTo>
                  <a:cubicBezTo>
                    <a:pt x="111" y="2"/>
                    <a:pt x="111" y="2"/>
                    <a:pt x="111" y="2"/>
                  </a:cubicBezTo>
                  <a:cubicBezTo>
                    <a:pt x="104" y="7"/>
                    <a:pt x="104" y="7"/>
                    <a:pt x="104" y="7"/>
                  </a:cubicBezTo>
                  <a:cubicBezTo>
                    <a:pt x="104" y="7"/>
                    <a:pt x="97" y="4"/>
                    <a:pt x="94" y="4"/>
                  </a:cubicBezTo>
                  <a:cubicBezTo>
                    <a:pt x="92" y="5"/>
                    <a:pt x="88" y="6"/>
                    <a:pt x="87" y="7"/>
                  </a:cubicBezTo>
                  <a:cubicBezTo>
                    <a:pt x="86" y="7"/>
                    <a:pt x="84" y="10"/>
                    <a:pt x="83" y="10"/>
                  </a:cubicBezTo>
                  <a:cubicBezTo>
                    <a:pt x="81" y="11"/>
                    <a:pt x="79" y="10"/>
                    <a:pt x="77" y="10"/>
                  </a:cubicBezTo>
                  <a:cubicBezTo>
                    <a:pt x="76" y="11"/>
                    <a:pt x="75" y="12"/>
                    <a:pt x="73" y="12"/>
                  </a:cubicBezTo>
                  <a:cubicBezTo>
                    <a:pt x="71" y="12"/>
                    <a:pt x="70" y="11"/>
                    <a:pt x="68" y="11"/>
                  </a:cubicBezTo>
                  <a:cubicBezTo>
                    <a:pt x="67" y="12"/>
                    <a:pt x="66" y="13"/>
                    <a:pt x="64" y="13"/>
                  </a:cubicBezTo>
                  <a:cubicBezTo>
                    <a:pt x="62" y="13"/>
                    <a:pt x="61" y="11"/>
                    <a:pt x="61" y="11"/>
                  </a:cubicBezTo>
                  <a:cubicBezTo>
                    <a:pt x="58" y="11"/>
                    <a:pt x="58" y="11"/>
                    <a:pt x="58" y="11"/>
                  </a:cubicBezTo>
                  <a:cubicBezTo>
                    <a:pt x="55" y="8"/>
                    <a:pt x="55" y="8"/>
                    <a:pt x="55" y="8"/>
                  </a:cubicBezTo>
                  <a:cubicBezTo>
                    <a:pt x="55" y="8"/>
                    <a:pt x="54" y="10"/>
                    <a:pt x="51" y="10"/>
                  </a:cubicBezTo>
                  <a:cubicBezTo>
                    <a:pt x="49" y="9"/>
                    <a:pt x="47" y="8"/>
                    <a:pt x="45" y="9"/>
                  </a:cubicBezTo>
                  <a:cubicBezTo>
                    <a:pt x="43" y="9"/>
                    <a:pt x="40" y="10"/>
                    <a:pt x="40" y="10"/>
                  </a:cubicBezTo>
                  <a:cubicBezTo>
                    <a:pt x="32" y="7"/>
                    <a:pt x="32" y="7"/>
                    <a:pt x="32" y="7"/>
                  </a:cubicBezTo>
                  <a:cubicBezTo>
                    <a:pt x="27" y="6"/>
                    <a:pt x="27" y="6"/>
                    <a:pt x="27" y="6"/>
                  </a:cubicBezTo>
                  <a:cubicBezTo>
                    <a:pt x="23" y="5"/>
                    <a:pt x="23" y="5"/>
                    <a:pt x="23" y="5"/>
                  </a:cubicBezTo>
                  <a:cubicBezTo>
                    <a:pt x="21" y="8"/>
                    <a:pt x="21" y="8"/>
                    <a:pt x="21" y="8"/>
                  </a:cubicBezTo>
                  <a:cubicBezTo>
                    <a:pt x="16" y="8"/>
                    <a:pt x="16" y="8"/>
                    <a:pt x="16" y="8"/>
                  </a:cubicBezTo>
                  <a:cubicBezTo>
                    <a:pt x="16" y="8"/>
                    <a:pt x="10" y="6"/>
                    <a:pt x="6" y="7"/>
                  </a:cubicBezTo>
                  <a:cubicBezTo>
                    <a:pt x="5" y="7"/>
                    <a:pt x="2" y="10"/>
                    <a:pt x="1" y="10"/>
                  </a:cubicBezTo>
                  <a:cubicBezTo>
                    <a:pt x="0" y="11"/>
                    <a:pt x="1" y="11"/>
                    <a:pt x="2" y="14"/>
                  </a:cubicBezTo>
                  <a:cubicBezTo>
                    <a:pt x="2" y="16"/>
                    <a:pt x="1" y="20"/>
                    <a:pt x="1" y="20"/>
                  </a:cubicBezTo>
                  <a:cubicBezTo>
                    <a:pt x="7" y="21"/>
                    <a:pt x="7" y="21"/>
                    <a:pt x="7" y="21"/>
                  </a:cubicBezTo>
                  <a:cubicBezTo>
                    <a:pt x="12" y="23"/>
                    <a:pt x="12" y="23"/>
                    <a:pt x="12" y="23"/>
                  </a:cubicBezTo>
                  <a:cubicBezTo>
                    <a:pt x="13" y="27"/>
                    <a:pt x="13" y="27"/>
                    <a:pt x="13" y="27"/>
                  </a:cubicBezTo>
                  <a:cubicBezTo>
                    <a:pt x="13" y="27"/>
                    <a:pt x="16" y="30"/>
                    <a:pt x="17" y="29"/>
                  </a:cubicBezTo>
                  <a:cubicBezTo>
                    <a:pt x="18" y="29"/>
                    <a:pt x="17" y="28"/>
                    <a:pt x="18" y="27"/>
                  </a:cubicBezTo>
                  <a:cubicBezTo>
                    <a:pt x="18" y="27"/>
                    <a:pt x="19" y="29"/>
                    <a:pt x="21" y="29"/>
                  </a:cubicBezTo>
                  <a:cubicBezTo>
                    <a:pt x="21" y="29"/>
                    <a:pt x="23" y="28"/>
                    <a:pt x="24" y="28"/>
                  </a:cubicBezTo>
                  <a:cubicBezTo>
                    <a:pt x="26" y="29"/>
                    <a:pt x="27" y="30"/>
                    <a:pt x="28" y="30"/>
                  </a:cubicBezTo>
                  <a:cubicBezTo>
                    <a:pt x="29" y="30"/>
                    <a:pt x="31" y="29"/>
                    <a:pt x="31" y="29"/>
                  </a:cubicBezTo>
                  <a:cubicBezTo>
                    <a:pt x="33" y="28"/>
                    <a:pt x="36" y="27"/>
                    <a:pt x="39" y="30"/>
                  </a:cubicBezTo>
                  <a:cubicBezTo>
                    <a:pt x="41" y="32"/>
                    <a:pt x="40" y="33"/>
                    <a:pt x="42" y="33"/>
                  </a:cubicBezTo>
                  <a:cubicBezTo>
                    <a:pt x="43" y="33"/>
                    <a:pt x="43" y="31"/>
                    <a:pt x="44" y="31"/>
                  </a:cubicBezTo>
                  <a:cubicBezTo>
                    <a:pt x="46" y="31"/>
                    <a:pt x="46" y="32"/>
                    <a:pt x="47" y="33"/>
                  </a:cubicBezTo>
                  <a:cubicBezTo>
                    <a:pt x="49" y="35"/>
                    <a:pt x="49" y="37"/>
                    <a:pt x="51" y="38"/>
                  </a:cubicBezTo>
                  <a:cubicBezTo>
                    <a:pt x="51" y="39"/>
                    <a:pt x="52" y="40"/>
                    <a:pt x="54" y="40"/>
                  </a:cubicBezTo>
                  <a:cubicBezTo>
                    <a:pt x="54" y="40"/>
                    <a:pt x="55" y="39"/>
                    <a:pt x="55" y="39"/>
                  </a:cubicBezTo>
                  <a:cubicBezTo>
                    <a:pt x="57" y="39"/>
                    <a:pt x="59" y="39"/>
                    <a:pt x="60" y="40"/>
                  </a:cubicBezTo>
                  <a:cubicBezTo>
                    <a:pt x="64" y="40"/>
                    <a:pt x="65" y="40"/>
                    <a:pt x="66" y="41"/>
                  </a:cubicBezTo>
                  <a:cubicBezTo>
                    <a:pt x="67" y="43"/>
                    <a:pt x="69" y="46"/>
                    <a:pt x="70" y="48"/>
                  </a:cubicBezTo>
                  <a:cubicBezTo>
                    <a:pt x="71" y="50"/>
                    <a:pt x="72" y="54"/>
                    <a:pt x="73" y="55"/>
                  </a:cubicBezTo>
                  <a:cubicBezTo>
                    <a:pt x="74" y="57"/>
                    <a:pt x="77" y="58"/>
                    <a:pt x="78" y="60"/>
                  </a:cubicBezTo>
                  <a:cubicBezTo>
                    <a:pt x="79" y="61"/>
                    <a:pt x="81" y="67"/>
                    <a:pt x="82" y="69"/>
                  </a:cubicBezTo>
                  <a:cubicBezTo>
                    <a:pt x="82" y="71"/>
                    <a:pt x="85" y="74"/>
                    <a:pt x="86" y="78"/>
                  </a:cubicBezTo>
                  <a:cubicBezTo>
                    <a:pt x="88" y="82"/>
                    <a:pt x="88" y="85"/>
                    <a:pt x="88" y="85"/>
                  </a:cubicBezTo>
                  <a:cubicBezTo>
                    <a:pt x="88" y="89"/>
                    <a:pt x="88" y="89"/>
                    <a:pt x="88" y="89"/>
                  </a:cubicBezTo>
                  <a:cubicBezTo>
                    <a:pt x="88" y="89"/>
                    <a:pt x="85" y="98"/>
                    <a:pt x="83" y="100"/>
                  </a:cubicBezTo>
                  <a:cubicBezTo>
                    <a:pt x="81" y="102"/>
                    <a:pt x="84" y="105"/>
                    <a:pt x="87" y="106"/>
                  </a:cubicBezTo>
                  <a:cubicBezTo>
                    <a:pt x="90" y="107"/>
                    <a:pt x="98" y="103"/>
                    <a:pt x="98" y="103"/>
                  </a:cubicBezTo>
                  <a:cubicBezTo>
                    <a:pt x="103" y="101"/>
                    <a:pt x="103" y="101"/>
                    <a:pt x="103" y="101"/>
                  </a:cubicBezTo>
                  <a:cubicBezTo>
                    <a:pt x="108" y="100"/>
                    <a:pt x="108" y="100"/>
                    <a:pt x="108" y="100"/>
                  </a:cubicBezTo>
                  <a:cubicBezTo>
                    <a:pt x="108" y="100"/>
                    <a:pt x="120" y="99"/>
                    <a:pt x="122" y="98"/>
                  </a:cubicBezTo>
                  <a:cubicBezTo>
                    <a:pt x="125" y="96"/>
                    <a:pt x="125" y="94"/>
                    <a:pt x="125" y="94"/>
                  </a:cubicBezTo>
                  <a:cubicBezTo>
                    <a:pt x="124" y="91"/>
                    <a:pt x="124" y="91"/>
                    <a:pt x="124" y="91"/>
                  </a:cubicBezTo>
                  <a:cubicBezTo>
                    <a:pt x="124" y="91"/>
                    <a:pt x="130" y="88"/>
                    <a:pt x="133" y="87"/>
                  </a:cubicBezTo>
                  <a:cubicBezTo>
                    <a:pt x="135" y="86"/>
                    <a:pt x="137" y="88"/>
                    <a:pt x="137" y="88"/>
                  </a:cubicBezTo>
                  <a:cubicBezTo>
                    <a:pt x="140" y="91"/>
                    <a:pt x="140" y="91"/>
                    <a:pt x="140" y="91"/>
                  </a:cubicBezTo>
                  <a:cubicBezTo>
                    <a:pt x="144" y="95"/>
                    <a:pt x="144" y="95"/>
                    <a:pt x="144" y="95"/>
                  </a:cubicBezTo>
                  <a:cubicBezTo>
                    <a:pt x="149" y="96"/>
                    <a:pt x="149" y="96"/>
                    <a:pt x="149" y="96"/>
                  </a:cubicBezTo>
                  <a:cubicBezTo>
                    <a:pt x="149" y="96"/>
                    <a:pt x="152" y="99"/>
                    <a:pt x="153" y="100"/>
                  </a:cubicBezTo>
                  <a:cubicBezTo>
                    <a:pt x="153" y="102"/>
                    <a:pt x="153" y="102"/>
                    <a:pt x="153" y="102"/>
                  </a:cubicBezTo>
                  <a:cubicBezTo>
                    <a:pt x="159" y="102"/>
                    <a:pt x="159" y="102"/>
                    <a:pt x="159" y="102"/>
                  </a:cubicBezTo>
                  <a:cubicBezTo>
                    <a:pt x="164" y="100"/>
                    <a:pt x="164" y="100"/>
                    <a:pt x="164" y="100"/>
                  </a:cubicBezTo>
                  <a:cubicBezTo>
                    <a:pt x="169" y="103"/>
                    <a:pt x="169" y="103"/>
                    <a:pt x="169" y="103"/>
                  </a:cubicBezTo>
                  <a:cubicBezTo>
                    <a:pt x="174" y="101"/>
                    <a:pt x="174" y="101"/>
                    <a:pt x="174" y="101"/>
                  </a:cubicBezTo>
                  <a:cubicBezTo>
                    <a:pt x="173" y="100"/>
                    <a:pt x="169" y="99"/>
                    <a:pt x="169" y="99"/>
                  </a:cubicBezTo>
                  <a:cubicBezTo>
                    <a:pt x="164" y="99"/>
                    <a:pt x="164" y="99"/>
                    <a:pt x="164" y="99"/>
                  </a:cubicBezTo>
                  <a:cubicBezTo>
                    <a:pt x="163" y="98"/>
                    <a:pt x="163" y="98"/>
                    <a:pt x="163" y="98"/>
                  </a:cubicBezTo>
                  <a:cubicBezTo>
                    <a:pt x="161" y="96"/>
                    <a:pt x="161" y="96"/>
                    <a:pt x="161" y="96"/>
                  </a:cubicBezTo>
                  <a:cubicBezTo>
                    <a:pt x="165" y="93"/>
                    <a:pt x="165" y="93"/>
                    <a:pt x="165" y="93"/>
                  </a:cubicBezTo>
                  <a:cubicBezTo>
                    <a:pt x="165" y="93"/>
                    <a:pt x="167" y="93"/>
                    <a:pt x="168" y="92"/>
                  </a:cubicBezTo>
                  <a:cubicBezTo>
                    <a:pt x="170" y="92"/>
                    <a:pt x="176" y="90"/>
                    <a:pt x="176" y="90"/>
                  </a:cubicBezTo>
                  <a:cubicBezTo>
                    <a:pt x="178" y="88"/>
                    <a:pt x="178" y="88"/>
                    <a:pt x="178" y="88"/>
                  </a:cubicBezTo>
                  <a:cubicBezTo>
                    <a:pt x="178" y="88"/>
                    <a:pt x="180" y="86"/>
                    <a:pt x="180" y="86"/>
                  </a:cubicBezTo>
                  <a:cubicBezTo>
                    <a:pt x="181" y="86"/>
                    <a:pt x="183" y="86"/>
                    <a:pt x="184" y="85"/>
                  </a:cubicBezTo>
                  <a:cubicBezTo>
                    <a:pt x="184" y="85"/>
                    <a:pt x="185" y="84"/>
                    <a:pt x="185" y="84"/>
                  </a:cubicBezTo>
                  <a:cubicBezTo>
                    <a:pt x="185" y="84"/>
                    <a:pt x="185" y="83"/>
                    <a:pt x="186" y="83"/>
                  </a:cubicBezTo>
                  <a:cubicBezTo>
                    <a:pt x="186" y="83"/>
                    <a:pt x="187" y="83"/>
                    <a:pt x="188" y="82"/>
                  </a:cubicBezTo>
                  <a:cubicBezTo>
                    <a:pt x="189" y="82"/>
                    <a:pt x="189" y="82"/>
                    <a:pt x="190" y="81"/>
                  </a:cubicBezTo>
                  <a:cubicBezTo>
                    <a:pt x="190" y="81"/>
                    <a:pt x="191" y="78"/>
                    <a:pt x="191" y="78"/>
                  </a:cubicBezTo>
                  <a:cubicBezTo>
                    <a:pt x="191" y="78"/>
                    <a:pt x="191" y="78"/>
                    <a:pt x="191" y="78"/>
                  </a:cubicBezTo>
                  <a:cubicBezTo>
                    <a:pt x="192" y="78"/>
                    <a:pt x="193" y="79"/>
                    <a:pt x="193" y="79"/>
                  </a:cubicBezTo>
                  <a:cubicBezTo>
                    <a:pt x="193" y="79"/>
                    <a:pt x="195" y="79"/>
                    <a:pt x="196" y="79"/>
                  </a:cubicBezTo>
                  <a:cubicBezTo>
                    <a:pt x="196" y="79"/>
                    <a:pt x="198" y="78"/>
                    <a:pt x="198" y="78"/>
                  </a:cubicBezTo>
                  <a:cubicBezTo>
                    <a:pt x="198" y="78"/>
                    <a:pt x="198" y="77"/>
                    <a:pt x="199" y="77"/>
                  </a:cubicBezTo>
                  <a:cubicBezTo>
                    <a:pt x="200" y="77"/>
                    <a:pt x="201" y="77"/>
                    <a:pt x="202" y="77"/>
                  </a:cubicBezTo>
                  <a:cubicBezTo>
                    <a:pt x="202" y="77"/>
                    <a:pt x="204" y="77"/>
                    <a:pt x="204" y="77"/>
                  </a:cubicBezTo>
                  <a:cubicBezTo>
                    <a:pt x="205" y="76"/>
                    <a:pt x="205" y="76"/>
                    <a:pt x="205" y="76"/>
                  </a:cubicBezTo>
                  <a:cubicBezTo>
                    <a:pt x="206" y="76"/>
                    <a:pt x="205" y="75"/>
                    <a:pt x="206" y="76"/>
                  </a:cubicBezTo>
                  <a:cubicBezTo>
                    <a:pt x="207" y="76"/>
                    <a:pt x="206" y="77"/>
                    <a:pt x="207" y="76"/>
                  </a:cubicBezTo>
                  <a:cubicBezTo>
                    <a:pt x="208" y="75"/>
                    <a:pt x="209" y="73"/>
                    <a:pt x="209" y="73"/>
                  </a:cubicBezTo>
                  <a:cubicBezTo>
                    <a:pt x="209" y="73"/>
                    <a:pt x="208" y="73"/>
                    <a:pt x="210" y="73"/>
                  </a:cubicBezTo>
                  <a:cubicBezTo>
                    <a:pt x="212" y="73"/>
                    <a:pt x="212" y="73"/>
                    <a:pt x="214" y="73"/>
                  </a:cubicBezTo>
                  <a:cubicBezTo>
                    <a:pt x="215" y="73"/>
                    <a:pt x="217" y="72"/>
                    <a:pt x="217" y="72"/>
                  </a:cubicBezTo>
                  <a:cubicBezTo>
                    <a:pt x="218" y="72"/>
                    <a:pt x="219" y="71"/>
                    <a:pt x="219" y="71"/>
                  </a:cubicBezTo>
                  <a:cubicBezTo>
                    <a:pt x="219" y="70"/>
                    <a:pt x="215" y="68"/>
                    <a:pt x="215" y="68"/>
                  </a:cubicBezTo>
                  <a:cubicBezTo>
                    <a:pt x="215" y="68"/>
                    <a:pt x="213" y="67"/>
                    <a:pt x="216" y="67"/>
                  </a:cubicBezTo>
                  <a:cubicBezTo>
                    <a:pt x="219" y="68"/>
                    <a:pt x="220" y="68"/>
                    <a:pt x="220" y="68"/>
                  </a:cubicBezTo>
                  <a:cubicBezTo>
                    <a:pt x="221" y="68"/>
                    <a:pt x="221" y="67"/>
                    <a:pt x="222" y="67"/>
                  </a:cubicBezTo>
                  <a:cubicBezTo>
                    <a:pt x="223" y="66"/>
                    <a:pt x="224" y="65"/>
                    <a:pt x="224" y="65"/>
                  </a:cubicBezTo>
                  <a:cubicBezTo>
                    <a:pt x="225" y="65"/>
                    <a:pt x="227" y="67"/>
                    <a:pt x="227" y="67"/>
                  </a:cubicBezTo>
                  <a:cubicBezTo>
                    <a:pt x="227" y="69"/>
                    <a:pt x="227" y="69"/>
                    <a:pt x="227" y="69"/>
                  </a:cubicBezTo>
                  <a:cubicBezTo>
                    <a:pt x="230" y="69"/>
                    <a:pt x="230" y="69"/>
                    <a:pt x="230" y="69"/>
                  </a:cubicBezTo>
                  <a:cubicBezTo>
                    <a:pt x="230" y="69"/>
                    <a:pt x="231" y="69"/>
                    <a:pt x="231" y="69"/>
                  </a:cubicBezTo>
                  <a:cubicBezTo>
                    <a:pt x="269" y="71"/>
                    <a:pt x="269" y="71"/>
                    <a:pt x="269" y="71"/>
                  </a:cubicBezTo>
                  <a:close/>
                  <a:moveTo>
                    <a:pt x="269" y="71"/>
                  </a:moveTo>
                  <a:cubicBezTo>
                    <a:pt x="269" y="71"/>
                    <a:pt x="269" y="71"/>
                    <a:pt x="269" y="71"/>
                  </a:cubicBezTo>
                  <a:cubicBezTo>
                    <a:pt x="269" y="71"/>
                    <a:pt x="269" y="71"/>
                    <a:pt x="269" y="71"/>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3" name="Freeform 41">
              <a:extLst>
                <a:ext uri="{FF2B5EF4-FFF2-40B4-BE49-F238E27FC236}">
                  <a16:creationId xmlns:a16="http://schemas.microsoft.com/office/drawing/2014/main" id="{B1FAAFB4-2C84-69FA-6239-FFCC55047639}"/>
                </a:ext>
              </a:extLst>
            </p:cNvPr>
            <p:cNvSpPr>
              <a:spLocks/>
            </p:cNvSpPr>
            <p:nvPr/>
          </p:nvSpPr>
          <p:spPr bwMode="auto">
            <a:xfrm>
              <a:off x="5769181" y="1991757"/>
              <a:ext cx="413386" cy="308971"/>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4" name="Freeform 53">
              <a:extLst>
                <a:ext uri="{FF2B5EF4-FFF2-40B4-BE49-F238E27FC236}">
                  <a16:creationId xmlns:a16="http://schemas.microsoft.com/office/drawing/2014/main" id="{B1A144F5-2313-C6A6-40AE-180B6F4D8AC5}"/>
                </a:ext>
              </a:extLst>
            </p:cNvPr>
            <p:cNvSpPr>
              <a:spLocks noEditPoints="1"/>
            </p:cNvSpPr>
            <p:nvPr/>
          </p:nvSpPr>
          <p:spPr bwMode="auto">
            <a:xfrm>
              <a:off x="5766982" y="1595422"/>
              <a:ext cx="401292" cy="265289"/>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5" name="Freeform 195">
              <a:extLst>
                <a:ext uri="{FF2B5EF4-FFF2-40B4-BE49-F238E27FC236}">
                  <a16:creationId xmlns:a16="http://schemas.microsoft.com/office/drawing/2014/main" id="{115E208F-9600-0263-D7E1-CD56861AC394}"/>
                </a:ext>
              </a:extLst>
            </p:cNvPr>
            <p:cNvSpPr>
              <a:spLocks/>
            </p:cNvSpPr>
            <p:nvPr/>
          </p:nvSpPr>
          <p:spPr bwMode="auto">
            <a:xfrm>
              <a:off x="6144086" y="3377866"/>
              <a:ext cx="556312" cy="405924"/>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6" name="Freeform 212">
              <a:extLst>
                <a:ext uri="{FF2B5EF4-FFF2-40B4-BE49-F238E27FC236}">
                  <a16:creationId xmlns:a16="http://schemas.microsoft.com/office/drawing/2014/main" id="{76DF7023-8E33-CDDF-7755-8CA00FFCFB1A}"/>
                </a:ext>
              </a:extLst>
            </p:cNvPr>
            <p:cNvSpPr>
              <a:spLocks noEditPoints="1"/>
            </p:cNvSpPr>
            <p:nvPr/>
          </p:nvSpPr>
          <p:spPr bwMode="auto">
            <a:xfrm>
              <a:off x="8212115" y="3121100"/>
              <a:ext cx="622278" cy="493289"/>
            </a:xfrm>
            <a:custGeom>
              <a:avLst/>
              <a:gdLst>
                <a:gd name="T0" fmla="*/ 3 w 273"/>
                <a:gd name="T1" fmla="*/ 68 h 223"/>
                <a:gd name="T2" fmla="*/ 41 w 273"/>
                <a:gd name="T3" fmla="*/ 71 h 223"/>
                <a:gd name="T4" fmla="*/ 60 w 273"/>
                <a:gd name="T5" fmla="*/ 70 h 223"/>
                <a:gd name="T6" fmla="*/ 73 w 273"/>
                <a:gd name="T7" fmla="*/ 54 h 223"/>
                <a:gd name="T8" fmla="*/ 49 w 273"/>
                <a:gd name="T9" fmla="*/ 36 h 223"/>
                <a:gd name="T10" fmla="*/ 65 w 273"/>
                <a:gd name="T11" fmla="*/ 28 h 223"/>
                <a:gd name="T12" fmla="*/ 87 w 273"/>
                <a:gd name="T13" fmla="*/ 33 h 223"/>
                <a:gd name="T14" fmla="*/ 101 w 273"/>
                <a:gd name="T15" fmla="*/ 44 h 223"/>
                <a:gd name="T16" fmla="*/ 128 w 273"/>
                <a:gd name="T17" fmla="*/ 54 h 223"/>
                <a:gd name="T18" fmla="*/ 145 w 273"/>
                <a:gd name="T19" fmla="*/ 30 h 223"/>
                <a:gd name="T20" fmla="*/ 161 w 273"/>
                <a:gd name="T21" fmla="*/ 0 h 223"/>
                <a:gd name="T22" fmla="*/ 202 w 273"/>
                <a:gd name="T23" fmla="*/ 43 h 223"/>
                <a:gd name="T24" fmla="*/ 227 w 273"/>
                <a:gd name="T25" fmla="*/ 63 h 223"/>
                <a:gd name="T26" fmla="*/ 260 w 273"/>
                <a:gd name="T27" fmla="*/ 65 h 223"/>
                <a:gd name="T28" fmla="*/ 262 w 273"/>
                <a:gd name="T29" fmla="*/ 72 h 223"/>
                <a:gd name="T30" fmla="*/ 240 w 273"/>
                <a:gd name="T31" fmla="*/ 85 h 223"/>
                <a:gd name="T32" fmla="*/ 233 w 273"/>
                <a:gd name="T33" fmla="*/ 106 h 223"/>
                <a:gd name="T34" fmla="*/ 236 w 273"/>
                <a:gd name="T35" fmla="*/ 125 h 223"/>
                <a:gd name="T36" fmla="*/ 243 w 273"/>
                <a:gd name="T37" fmla="*/ 148 h 223"/>
                <a:gd name="T38" fmla="*/ 237 w 273"/>
                <a:gd name="T39" fmla="*/ 172 h 223"/>
                <a:gd name="T40" fmla="*/ 229 w 273"/>
                <a:gd name="T41" fmla="*/ 161 h 223"/>
                <a:gd name="T42" fmla="*/ 223 w 273"/>
                <a:gd name="T43" fmla="*/ 178 h 223"/>
                <a:gd name="T44" fmla="*/ 230 w 273"/>
                <a:gd name="T45" fmla="*/ 201 h 223"/>
                <a:gd name="T46" fmla="*/ 211 w 273"/>
                <a:gd name="T47" fmla="*/ 207 h 223"/>
                <a:gd name="T48" fmla="*/ 195 w 273"/>
                <a:gd name="T49" fmla="*/ 200 h 223"/>
                <a:gd name="T50" fmla="*/ 193 w 273"/>
                <a:gd name="T51" fmla="*/ 177 h 223"/>
                <a:gd name="T52" fmla="*/ 189 w 273"/>
                <a:gd name="T53" fmla="*/ 154 h 223"/>
                <a:gd name="T54" fmla="*/ 152 w 273"/>
                <a:gd name="T55" fmla="*/ 156 h 223"/>
                <a:gd name="T56" fmla="*/ 123 w 273"/>
                <a:gd name="T57" fmla="*/ 193 h 223"/>
                <a:gd name="T58" fmla="*/ 98 w 273"/>
                <a:gd name="T59" fmla="*/ 195 h 223"/>
                <a:gd name="T60" fmla="*/ 96 w 273"/>
                <a:gd name="T61" fmla="*/ 182 h 223"/>
                <a:gd name="T62" fmla="*/ 98 w 273"/>
                <a:gd name="T63" fmla="*/ 169 h 223"/>
                <a:gd name="T64" fmla="*/ 89 w 273"/>
                <a:gd name="T65" fmla="*/ 162 h 223"/>
                <a:gd name="T66" fmla="*/ 91 w 273"/>
                <a:gd name="T67" fmla="*/ 154 h 223"/>
                <a:gd name="T68" fmla="*/ 89 w 273"/>
                <a:gd name="T69" fmla="*/ 147 h 223"/>
                <a:gd name="T70" fmla="*/ 78 w 273"/>
                <a:gd name="T71" fmla="*/ 142 h 223"/>
                <a:gd name="T72" fmla="*/ 62 w 273"/>
                <a:gd name="T73" fmla="*/ 137 h 223"/>
                <a:gd name="T74" fmla="*/ 47 w 273"/>
                <a:gd name="T75" fmla="*/ 132 h 223"/>
                <a:gd name="T76" fmla="*/ 50 w 273"/>
                <a:gd name="T77" fmla="*/ 125 h 223"/>
                <a:gd name="T78" fmla="*/ 55 w 273"/>
                <a:gd name="T79" fmla="*/ 116 h 223"/>
                <a:gd name="T80" fmla="*/ 44 w 273"/>
                <a:gd name="T81" fmla="*/ 111 h 223"/>
                <a:gd name="T82" fmla="*/ 26 w 273"/>
                <a:gd name="T83" fmla="*/ 100 h 223"/>
                <a:gd name="T84" fmla="*/ 24 w 273"/>
                <a:gd name="T85" fmla="*/ 88 h 223"/>
                <a:gd name="T86" fmla="*/ 24 w 273"/>
                <a:gd name="T87" fmla="*/ 83 h 223"/>
                <a:gd name="T88" fmla="*/ 16 w 273"/>
                <a:gd name="T89" fmla="*/ 76 h 223"/>
                <a:gd name="T90" fmla="*/ 4 w 273"/>
                <a:gd name="T91" fmla="*/ 76 h 223"/>
                <a:gd name="T92" fmla="*/ 10 w 273"/>
                <a:gd name="T93" fmla="*/ 182 h 223"/>
                <a:gd name="T94" fmla="*/ 26 w 273"/>
                <a:gd name="T95" fmla="*/ 198 h 223"/>
                <a:gd name="T96" fmla="*/ 44 w 273"/>
                <a:gd name="T97" fmla="*/ 209 h 223"/>
                <a:gd name="T98" fmla="*/ 76 w 273"/>
                <a:gd name="T99" fmla="*/ 223 h 223"/>
                <a:gd name="T100" fmla="*/ 78 w 273"/>
                <a:gd name="T101" fmla="*/ 204 h 223"/>
                <a:gd name="T102" fmla="*/ 69 w 273"/>
                <a:gd name="T103" fmla="*/ 195 h 223"/>
                <a:gd name="T104" fmla="*/ 61 w 273"/>
                <a:gd name="T105" fmla="*/ 180 h 223"/>
                <a:gd name="T106" fmla="*/ 34 w 273"/>
                <a:gd name="T107" fmla="*/ 186 h 223"/>
                <a:gd name="T108" fmla="*/ 18 w 273"/>
                <a:gd name="T109" fmla="*/ 18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223">
                  <a:moveTo>
                    <a:pt x="0" y="75"/>
                  </a:moveTo>
                  <a:cubicBezTo>
                    <a:pt x="1" y="75"/>
                    <a:pt x="3" y="74"/>
                    <a:pt x="4" y="74"/>
                  </a:cubicBezTo>
                  <a:cubicBezTo>
                    <a:pt x="4" y="73"/>
                    <a:pt x="5" y="73"/>
                    <a:pt x="5" y="72"/>
                  </a:cubicBezTo>
                  <a:cubicBezTo>
                    <a:pt x="5" y="72"/>
                    <a:pt x="2" y="71"/>
                    <a:pt x="1" y="69"/>
                  </a:cubicBezTo>
                  <a:cubicBezTo>
                    <a:pt x="1" y="69"/>
                    <a:pt x="3" y="68"/>
                    <a:pt x="3" y="68"/>
                  </a:cubicBezTo>
                  <a:cubicBezTo>
                    <a:pt x="3" y="68"/>
                    <a:pt x="9" y="69"/>
                    <a:pt x="11" y="69"/>
                  </a:cubicBezTo>
                  <a:cubicBezTo>
                    <a:pt x="13" y="69"/>
                    <a:pt x="20" y="67"/>
                    <a:pt x="20" y="67"/>
                  </a:cubicBezTo>
                  <a:cubicBezTo>
                    <a:pt x="22" y="71"/>
                    <a:pt x="22" y="71"/>
                    <a:pt x="22" y="71"/>
                  </a:cubicBezTo>
                  <a:cubicBezTo>
                    <a:pt x="22" y="71"/>
                    <a:pt x="33" y="71"/>
                    <a:pt x="37" y="72"/>
                  </a:cubicBezTo>
                  <a:cubicBezTo>
                    <a:pt x="39" y="73"/>
                    <a:pt x="39" y="72"/>
                    <a:pt x="41" y="71"/>
                  </a:cubicBezTo>
                  <a:cubicBezTo>
                    <a:pt x="42" y="70"/>
                    <a:pt x="44" y="69"/>
                    <a:pt x="45" y="70"/>
                  </a:cubicBezTo>
                  <a:cubicBezTo>
                    <a:pt x="46" y="70"/>
                    <a:pt x="46" y="70"/>
                    <a:pt x="48" y="71"/>
                  </a:cubicBezTo>
                  <a:cubicBezTo>
                    <a:pt x="50" y="72"/>
                    <a:pt x="53" y="73"/>
                    <a:pt x="55" y="73"/>
                  </a:cubicBezTo>
                  <a:cubicBezTo>
                    <a:pt x="59" y="73"/>
                    <a:pt x="59" y="73"/>
                    <a:pt x="59" y="73"/>
                  </a:cubicBezTo>
                  <a:cubicBezTo>
                    <a:pt x="60" y="70"/>
                    <a:pt x="60" y="70"/>
                    <a:pt x="60" y="70"/>
                  </a:cubicBezTo>
                  <a:cubicBezTo>
                    <a:pt x="62" y="72"/>
                    <a:pt x="58" y="59"/>
                    <a:pt x="60" y="59"/>
                  </a:cubicBezTo>
                  <a:cubicBezTo>
                    <a:pt x="63" y="58"/>
                    <a:pt x="64" y="61"/>
                    <a:pt x="68" y="60"/>
                  </a:cubicBezTo>
                  <a:cubicBezTo>
                    <a:pt x="72" y="58"/>
                    <a:pt x="78" y="66"/>
                    <a:pt x="79" y="62"/>
                  </a:cubicBezTo>
                  <a:cubicBezTo>
                    <a:pt x="80" y="59"/>
                    <a:pt x="86" y="63"/>
                    <a:pt x="81" y="59"/>
                  </a:cubicBezTo>
                  <a:cubicBezTo>
                    <a:pt x="75" y="54"/>
                    <a:pt x="77" y="55"/>
                    <a:pt x="73" y="54"/>
                  </a:cubicBezTo>
                  <a:cubicBezTo>
                    <a:pt x="69" y="52"/>
                    <a:pt x="66" y="51"/>
                    <a:pt x="64" y="50"/>
                  </a:cubicBezTo>
                  <a:cubicBezTo>
                    <a:pt x="62" y="50"/>
                    <a:pt x="63" y="50"/>
                    <a:pt x="60" y="48"/>
                  </a:cubicBezTo>
                  <a:cubicBezTo>
                    <a:pt x="57" y="46"/>
                    <a:pt x="54" y="44"/>
                    <a:pt x="54" y="44"/>
                  </a:cubicBezTo>
                  <a:cubicBezTo>
                    <a:pt x="54" y="44"/>
                    <a:pt x="51" y="43"/>
                    <a:pt x="51" y="41"/>
                  </a:cubicBezTo>
                  <a:cubicBezTo>
                    <a:pt x="50" y="39"/>
                    <a:pt x="49" y="36"/>
                    <a:pt x="49" y="36"/>
                  </a:cubicBezTo>
                  <a:cubicBezTo>
                    <a:pt x="54" y="32"/>
                    <a:pt x="54" y="32"/>
                    <a:pt x="54" y="32"/>
                  </a:cubicBezTo>
                  <a:cubicBezTo>
                    <a:pt x="57" y="25"/>
                    <a:pt x="57" y="25"/>
                    <a:pt x="57" y="25"/>
                  </a:cubicBezTo>
                  <a:cubicBezTo>
                    <a:pt x="57" y="25"/>
                    <a:pt x="54" y="23"/>
                    <a:pt x="59" y="23"/>
                  </a:cubicBezTo>
                  <a:cubicBezTo>
                    <a:pt x="63" y="23"/>
                    <a:pt x="63" y="23"/>
                    <a:pt x="63" y="23"/>
                  </a:cubicBezTo>
                  <a:cubicBezTo>
                    <a:pt x="63" y="23"/>
                    <a:pt x="64" y="29"/>
                    <a:pt x="65" y="28"/>
                  </a:cubicBezTo>
                  <a:cubicBezTo>
                    <a:pt x="67" y="28"/>
                    <a:pt x="68" y="26"/>
                    <a:pt x="69" y="25"/>
                  </a:cubicBezTo>
                  <a:cubicBezTo>
                    <a:pt x="70" y="24"/>
                    <a:pt x="73" y="21"/>
                    <a:pt x="74" y="22"/>
                  </a:cubicBezTo>
                  <a:cubicBezTo>
                    <a:pt x="74" y="24"/>
                    <a:pt x="71" y="27"/>
                    <a:pt x="75" y="27"/>
                  </a:cubicBezTo>
                  <a:cubicBezTo>
                    <a:pt x="79" y="27"/>
                    <a:pt x="78" y="29"/>
                    <a:pt x="81" y="30"/>
                  </a:cubicBezTo>
                  <a:cubicBezTo>
                    <a:pt x="84" y="30"/>
                    <a:pt x="87" y="32"/>
                    <a:pt x="87" y="33"/>
                  </a:cubicBezTo>
                  <a:cubicBezTo>
                    <a:pt x="87" y="34"/>
                    <a:pt x="87" y="35"/>
                    <a:pt x="88" y="36"/>
                  </a:cubicBezTo>
                  <a:cubicBezTo>
                    <a:pt x="90" y="37"/>
                    <a:pt x="91" y="36"/>
                    <a:pt x="93" y="36"/>
                  </a:cubicBezTo>
                  <a:cubicBezTo>
                    <a:pt x="95" y="36"/>
                    <a:pt x="95" y="34"/>
                    <a:pt x="96" y="36"/>
                  </a:cubicBezTo>
                  <a:cubicBezTo>
                    <a:pt x="96" y="38"/>
                    <a:pt x="97" y="39"/>
                    <a:pt x="97" y="39"/>
                  </a:cubicBezTo>
                  <a:cubicBezTo>
                    <a:pt x="101" y="44"/>
                    <a:pt x="101" y="44"/>
                    <a:pt x="101" y="44"/>
                  </a:cubicBezTo>
                  <a:cubicBezTo>
                    <a:pt x="105" y="48"/>
                    <a:pt x="105" y="48"/>
                    <a:pt x="105" y="48"/>
                  </a:cubicBezTo>
                  <a:cubicBezTo>
                    <a:pt x="105" y="48"/>
                    <a:pt x="102" y="48"/>
                    <a:pt x="106" y="50"/>
                  </a:cubicBezTo>
                  <a:cubicBezTo>
                    <a:pt x="110" y="51"/>
                    <a:pt x="113" y="51"/>
                    <a:pt x="113" y="51"/>
                  </a:cubicBezTo>
                  <a:cubicBezTo>
                    <a:pt x="113" y="51"/>
                    <a:pt x="113" y="51"/>
                    <a:pt x="117" y="52"/>
                  </a:cubicBezTo>
                  <a:cubicBezTo>
                    <a:pt x="121" y="53"/>
                    <a:pt x="124" y="55"/>
                    <a:pt x="128" y="54"/>
                  </a:cubicBezTo>
                  <a:cubicBezTo>
                    <a:pt x="133" y="54"/>
                    <a:pt x="137" y="49"/>
                    <a:pt x="137" y="49"/>
                  </a:cubicBezTo>
                  <a:cubicBezTo>
                    <a:pt x="137" y="49"/>
                    <a:pt x="139" y="46"/>
                    <a:pt x="138" y="44"/>
                  </a:cubicBezTo>
                  <a:cubicBezTo>
                    <a:pt x="138" y="42"/>
                    <a:pt x="140" y="38"/>
                    <a:pt x="142" y="37"/>
                  </a:cubicBezTo>
                  <a:cubicBezTo>
                    <a:pt x="144" y="36"/>
                    <a:pt x="141" y="35"/>
                    <a:pt x="142" y="33"/>
                  </a:cubicBezTo>
                  <a:cubicBezTo>
                    <a:pt x="143" y="32"/>
                    <a:pt x="144" y="31"/>
                    <a:pt x="145" y="30"/>
                  </a:cubicBezTo>
                  <a:cubicBezTo>
                    <a:pt x="147" y="29"/>
                    <a:pt x="153" y="23"/>
                    <a:pt x="153" y="23"/>
                  </a:cubicBezTo>
                  <a:cubicBezTo>
                    <a:pt x="155" y="18"/>
                    <a:pt x="155" y="18"/>
                    <a:pt x="155" y="18"/>
                  </a:cubicBezTo>
                  <a:cubicBezTo>
                    <a:pt x="155" y="18"/>
                    <a:pt x="155" y="12"/>
                    <a:pt x="156" y="11"/>
                  </a:cubicBezTo>
                  <a:cubicBezTo>
                    <a:pt x="157" y="10"/>
                    <a:pt x="160" y="2"/>
                    <a:pt x="160" y="2"/>
                  </a:cubicBezTo>
                  <a:cubicBezTo>
                    <a:pt x="161" y="0"/>
                    <a:pt x="161" y="0"/>
                    <a:pt x="161" y="0"/>
                  </a:cubicBezTo>
                  <a:cubicBezTo>
                    <a:pt x="161" y="0"/>
                    <a:pt x="181" y="18"/>
                    <a:pt x="182" y="18"/>
                  </a:cubicBezTo>
                  <a:cubicBezTo>
                    <a:pt x="183" y="18"/>
                    <a:pt x="191" y="23"/>
                    <a:pt x="192" y="25"/>
                  </a:cubicBezTo>
                  <a:cubicBezTo>
                    <a:pt x="193" y="26"/>
                    <a:pt x="199" y="34"/>
                    <a:pt x="199" y="34"/>
                  </a:cubicBezTo>
                  <a:cubicBezTo>
                    <a:pt x="200" y="38"/>
                    <a:pt x="200" y="38"/>
                    <a:pt x="200" y="38"/>
                  </a:cubicBezTo>
                  <a:cubicBezTo>
                    <a:pt x="200" y="38"/>
                    <a:pt x="200" y="41"/>
                    <a:pt x="202" y="43"/>
                  </a:cubicBezTo>
                  <a:cubicBezTo>
                    <a:pt x="204" y="44"/>
                    <a:pt x="208" y="48"/>
                    <a:pt x="210" y="49"/>
                  </a:cubicBezTo>
                  <a:cubicBezTo>
                    <a:pt x="212" y="49"/>
                    <a:pt x="220" y="54"/>
                    <a:pt x="220" y="54"/>
                  </a:cubicBezTo>
                  <a:cubicBezTo>
                    <a:pt x="220" y="54"/>
                    <a:pt x="221" y="51"/>
                    <a:pt x="222" y="53"/>
                  </a:cubicBezTo>
                  <a:cubicBezTo>
                    <a:pt x="223" y="55"/>
                    <a:pt x="224" y="58"/>
                    <a:pt x="224" y="59"/>
                  </a:cubicBezTo>
                  <a:cubicBezTo>
                    <a:pt x="224" y="60"/>
                    <a:pt x="225" y="64"/>
                    <a:pt x="227" y="63"/>
                  </a:cubicBezTo>
                  <a:cubicBezTo>
                    <a:pt x="229" y="63"/>
                    <a:pt x="235" y="63"/>
                    <a:pt x="235" y="63"/>
                  </a:cubicBezTo>
                  <a:cubicBezTo>
                    <a:pt x="235" y="63"/>
                    <a:pt x="236" y="65"/>
                    <a:pt x="239" y="65"/>
                  </a:cubicBezTo>
                  <a:cubicBezTo>
                    <a:pt x="242" y="65"/>
                    <a:pt x="243" y="64"/>
                    <a:pt x="245" y="63"/>
                  </a:cubicBezTo>
                  <a:cubicBezTo>
                    <a:pt x="246" y="63"/>
                    <a:pt x="254" y="62"/>
                    <a:pt x="254" y="62"/>
                  </a:cubicBezTo>
                  <a:cubicBezTo>
                    <a:pt x="260" y="65"/>
                    <a:pt x="260" y="65"/>
                    <a:pt x="260" y="65"/>
                  </a:cubicBezTo>
                  <a:cubicBezTo>
                    <a:pt x="266" y="67"/>
                    <a:pt x="266" y="67"/>
                    <a:pt x="266" y="67"/>
                  </a:cubicBezTo>
                  <a:cubicBezTo>
                    <a:pt x="271" y="72"/>
                    <a:pt x="271" y="72"/>
                    <a:pt x="271" y="72"/>
                  </a:cubicBezTo>
                  <a:cubicBezTo>
                    <a:pt x="273" y="76"/>
                    <a:pt x="273" y="76"/>
                    <a:pt x="273" y="76"/>
                  </a:cubicBezTo>
                  <a:cubicBezTo>
                    <a:pt x="273" y="76"/>
                    <a:pt x="267" y="71"/>
                    <a:pt x="266" y="71"/>
                  </a:cubicBezTo>
                  <a:cubicBezTo>
                    <a:pt x="265" y="72"/>
                    <a:pt x="263" y="72"/>
                    <a:pt x="262" y="72"/>
                  </a:cubicBezTo>
                  <a:cubicBezTo>
                    <a:pt x="260" y="73"/>
                    <a:pt x="255" y="74"/>
                    <a:pt x="255" y="74"/>
                  </a:cubicBezTo>
                  <a:cubicBezTo>
                    <a:pt x="252" y="76"/>
                    <a:pt x="252" y="76"/>
                    <a:pt x="252" y="76"/>
                  </a:cubicBezTo>
                  <a:cubicBezTo>
                    <a:pt x="248" y="76"/>
                    <a:pt x="248" y="76"/>
                    <a:pt x="248" y="76"/>
                  </a:cubicBezTo>
                  <a:cubicBezTo>
                    <a:pt x="245" y="81"/>
                    <a:pt x="245" y="81"/>
                    <a:pt x="245" y="81"/>
                  </a:cubicBezTo>
                  <a:cubicBezTo>
                    <a:pt x="240" y="85"/>
                    <a:pt x="240" y="85"/>
                    <a:pt x="240" y="85"/>
                  </a:cubicBezTo>
                  <a:cubicBezTo>
                    <a:pt x="234" y="90"/>
                    <a:pt x="234" y="90"/>
                    <a:pt x="234" y="90"/>
                  </a:cubicBezTo>
                  <a:cubicBezTo>
                    <a:pt x="231" y="97"/>
                    <a:pt x="231" y="97"/>
                    <a:pt x="231" y="97"/>
                  </a:cubicBezTo>
                  <a:cubicBezTo>
                    <a:pt x="231" y="97"/>
                    <a:pt x="235" y="100"/>
                    <a:pt x="234" y="100"/>
                  </a:cubicBezTo>
                  <a:cubicBezTo>
                    <a:pt x="233" y="101"/>
                    <a:pt x="231" y="103"/>
                    <a:pt x="231" y="103"/>
                  </a:cubicBezTo>
                  <a:cubicBezTo>
                    <a:pt x="233" y="106"/>
                    <a:pt x="233" y="106"/>
                    <a:pt x="233" y="106"/>
                  </a:cubicBezTo>
                  <a:cubicBezTo>
                    <a:pt x="232" y="110"/>
                    <a:pt x="232" y="110"/>
                    <a:pt x="232" y="110"/>
                  </a:cubicBezTo>
                  <a:cubicBezTo>
                    <a:pt x="236" y="114"/>
                    <a:pt x="236" y="114"/>
                    <a:pt x="236" y="114"/>
                  </a:cubicBezTo>
                  <a:cubicBezTo>
                    <a:pt x="235" y="117"/>
                    <a:pt x="235" y="117"/>
                    <a:pt x="235" y="117"/>
                  </a:cubicBezTo>
                  <a:cubicBezTo>
                    <a:pt x="236" y="121"/>
                    <a:pt x="236" y="121"/>
                    <a:pt x="236" y="121"/>
                  </a:cubicBezTo>
                  <a:cubicBezTo>
                    <a:pt x="236" y="121"/>
                    <a:pt x="240" y="121"/>
                    <a:pt x="236" y="125"/>
                  </a:cubicBezTo>
                  <a:cubicBezTo>
                    <a:pt x="233" y="128"/>
                    <a:pt x="232" y="129"/>
                    <a:pt x="232" y="130"/>
                  </a:cubicBezTo>
                  <a:cubicBezTo>
                    <a:pt x="233" y="132"/>
                    <a:pt x="234" y="136"/>
                    <a:pt x="234" y="136"/>
                  </a:cubicBezTo>
                  <a:cubicBezTo>
                    <a:pt x="234" y="136"/>
                    <a:pt x="233" y="139"/>
                    <a:pt x="235" y="141"/>
                  </a:cubicBezTo>
                  <a:cubicBezTo>
                    <a:pt x="236" y="142"/>
                    <a:pt x="241" y="144"/>
                    <a:pt x="241" y="144"/>
                  </a:cubicBezTo>
                  <a:cubicBezTo>
                    <a:pt x="241" y="144"/>
                    <a:pt x="243" y="147"/>
                    <a:pt x="243" y="148"/>
                  </a:cubicBezTo>
                  <a:cubicBezTo>
                    <a:pt x="242" y="149"/>
                    <a:pt x="236" y="150"/>
                    <a:pt x="236" y="150"/>
                  </a:cubicBezTo>
                  <a:cubicBezTo>
                    <a:pt x="236" y="150"/>
                    <a:pt x="236" y="153"/>
                    <a:pt x="236" y="154"/>
                  </a:cubicBezTo>
                  <a:cubicBezTo>
                    <a:pt x="236" y="155"/>
                    <a:pt x="237" y="160"/>
                    <a:pt x="237" y="160"/>
                  </a:cubicBezTo>
                  <a:cubicBezTo>
                    <a:pt x="239" y="166"/>
                    <a:pt x="239" y="166"/>
                    <a:pt x="239" y="166"/>
                  </a:cubicBezTo>
                  <a:cubicBezTo>
                    <a:pt x="239" y="166"/>
                    <a:pt x="239" y="170"/>
                    <a:pt x="237" y="172"/>
                  </a:cubicBezTo>
                  <a:cubicBezTo>
                    <a:pt x="234" y="174"/>
                    <a:pt x="233" y="175"/>
                    <a:pt x="231" y="173"/>
                  </a:cubicBezTo>
                  <a:cubicBezTo>
                    <a:pt x="235" y="169"/>
                    <a:pt x="235" y="169"/>
                    <a:pt x="235" y="169"/>
                  </a:cubicBezTo>
                  <a:cubicBezTo>
                    <a:pt x="234" y="165"/>
                    <a:pt x="234" y="165"/>
                    <a:pt x="234" y="165"/>
                  </a:cubicBezTo>
                  <a:cubicBezTo>
                    <a:pt x="231" y="166"/>
                    <a:pt x="231" y="166"/>
                    <a:pt x="231" y="166"/>
                  </a:cubicBezTo>
                  <a:cubicBezTo>
                    <a:pt x="229" y="161"/>
                    <a:pt x="229" y="161"/>
                    <a:pt x="229" y="161"/>
                  </a:cubicBezTo>
                  <a:cubicBezTo>
                    <a:pt x="225" y="162"/>
                    <a:pt x="225" y="162"/>
                    <a:pt x="225" y="162"/>
                  </a:cubicBezTo>
                  <a:cubicBezTo>
                    <a:pt x="223" y="168"/>
                    <a:pt x="223" y="168"/>
                    <a:pt x="223" y="168"/>
                  </a:cubicBezTo>
                  <a:cubicBezTo>
                    <a:pt x="225" y="174"/>
                    <a:pt x="225" y="174"/>
                    <a:pt x="225" y="174"/>
                  </a:cubicBezTo>
                  <a:cubicBezTo>
                    <a:pt x="226" y="177"/>
                    <a:pt x="226" y="177"/>
                    <a:pt x="226" y="177"/>
                  </a:cubicBezTo>
                  <a:cubicBezTo>
                    <a:pt x="226" y="177"/>
                    <a:pt x="224" y="177"/>
                    <a:pt x="223" y="178"/>
                  </a:cubicBezTo>
                  <a:cubicBezTo>
                    <a:pt x="223" y="178"/>
                    <a:pt x="221" y="179"/>
                    <a:pt x="222" y="180"/>
                  </a:cubicBezTo>
                  <a:cubicBezTo>
                    <a:pt x="223" y="181"/>
                    <a:pt x="224" y="183"/>
                    <a:pt x="224" y="183"/>
                  </a:cubicBezTo>
                  <a:cubicBezTo>
                    <a:pt x="224" y="184"/>
                    <a:pt x="225" y="188"/>
                    <a:pt x="225" y="188"/>
                  </a:cubicBezTo>
                  <a:cubicBezTo>
                    <a:pt x="227" y="192"/>
                    <a:pt x="227" y="192"/>
                    <a:pt x="227" y="192"/>
                  </a:cubicBezTo>
                  <a:cubicBezTo>
                    <a:pt x="227" y="192"/>
                    <a:pt x="230" y="200"/>
                    <a:pt x="230" y="201"/>
                  </a:cubicBezTo>
                  <a:cubicBezTo>
                    <a:pt x="230" y="201"/>
                    <a:pt x="232" y="209"/>
                    <a:pt x="232" y="209"/>
                  </a:cubicBezTo>
                  <a:cubicBezTo>
                    <a:pt x="232" y="209"/>
                    <a:pt x="227" y="214"/>
                    <a:pt x="226" y="215"/>
                  </a:cubicBezTo>
                  <a:cubicBezTo>
                    <a:pt x="224" y="216"/>
                    <a:pt x="224" y="218"/>
                    <a:pt x="223" y="217"/>
                  </a:cubicBezTo>
                  <a:cubicBezTo>
                    <a:pt x="222" y="216"/>
                    <a:pt x="220" y="214"/>
                    <a:pt x="218" y="213"/>
                  </a:cubicBezTo>
                  <a:cubicBezTo>
                    <a:pt x="217" y="212"/>
                    <a:pt x="212" y="208"/>
                    <a:pt x="211" y="207"/>
                  </a:cubicBezTo>
                  <a:cubicBezTo>
                    <a:pt x="210" y="206"/>
                    <a:pt x="208" y="205"/>
                    <a:pt x="208" y="205"/>
                  </a:cubicBezTo>
                  <a:cubicBezTo>
                    <a:pt x="208" y="205"/>
                    <a:pt x="207" y="207"/>
                    <a:pt x="206" y="207"/>
                  </a:cubicBezTo>
                  <a:cubicBezTo>
                    <a:pt x="205" y="207"/>
                    <a:pt x="203" y="206"/>
                    <a:pt x="203" y="206"/>
                  </a:cubicBezTo>
                  <a:cubicBezTo>
                    <a:pt x="202" y="206"/>
                    <a:pt x="200" y="205"/>
                    <a:pt x="199" y="204"/>
                  </a:cubicBezTo>
                  <a:cubicBezTo>
                    <a:pt x="197" y="202"/>
                    <a:pt x="196" y="200"/>
                    <a:pt x="195" y="200"/>
                  </a:cubicBezTo>
                  <a:cubicBezTo>
                    <a:pt x="195" y="200"/>
                    <a:pt x="195" y="199"/>
                    <a:pt x="191" y="199"/>
                  </a:cubicBezTo>
                  <a:cubicBezTo>
                    <a:pt x="187" y="200"/>
                    <a:pt x="179" y="200"/>
                    <a:pt x="184" y="194"/>
                  </a:cubicBezTo>
                  <a:cubicBezTo>
                    <a:pt x="185" y="192"/>
                    <a:pt x="183" y="189"/>
                    <a:pt x="189" y="186"/>
                  </a:cubicBezTo>
                  <a:cubicBezTo>
                    <a:pt x="189" y="186"/>
                    <a:pt x="194" y="184"/>
                    <a:pt x="195" y="182"/>
                  </a:cubicBezTo>
                  <a:cubicBezTo>
                    <a:pt x="197" y="180"/>
                    <a:pt x="193" y="177"/>
                    <a:pt x="193" y="177"/>
                  </a:cubicBezTo>
                  <a:cubicBezTo>
                    <a:pt x="192" y="177"/>
                    <a:pt x="191" y="177"/>
                    <a:pt x="189" y="176"/>
                  </a:cubicBezTo>
                  <a:cubicBezTo>
                    <a:pt x="188" y="176"/>
                    <a:pt x="183" y="173"/>
                    <a:pt x="183" y="172"/>
                  </a:cubicBezTo>
                  <a:cubicBezTo>
                    <a:pt x="182" y="170"/>
                    <a:pt x="182" y="169"/>
                    <a:pt x="183" y="165"/>
                  </a:cubicBezTo>
                  <a:cubicBezTo>
                    <a:pt x="184" y="161"/>
                    <a:pt x="185" y="163"/>
                    <a:pt x="187" y="161"/>
                  </a:cubicBezTo>
                  <a:cubicBezTo>
                    <a:pt x="190" y="158"/>
                    <a:pt x="192" y="156"/>
                    <a:pt x="189" y="154"/>
                  </a:cubicBezTo>
                  <a:cubicBezTo>
                    <a:pt x="186" y="153"/>
                    <a:pt x="185" y="154"/>
                    <a:pt x="179" y="150"/>
                  </a:cubicBezTo>
                  <a:cubicBezTo>
                    <a:pt x="173" y="146"/>
                    <a:pt x="171" y="144"/>
                    <a:pt x="170" y="144"/>
                  </a:cubicBezTo>
                  <a:cubicBezTo>
                    <a:pt x="169" y="143"/>
                    <a:pt x="168" y="142"/>
                    <a:pt x="166" y="143"/>
                  </a:cubicBezTo>
                  <a:cubicBezTo>
                    <a:pt x="165" y="144"/>
                    <a:pt x="160" y="149"/>
                    <a:pt x="159" y="150"/>
                  </a:cubicBezTo>
                  <a:cubicBezTo>
                    <a:pt x="158" y="151"/>
                    <a:pt x="152" y="156"/>
                    <a:pt x="152" y="156"/>
                  </a:cubicBezTo>
                  <a:cubicBezTo>
                    <a:pt x="151" y="157"/>
                    <a:pt x="141" y="164"/>
                    <a:pt x="141" y="164"/>
                  </a:cubicBezTo>
                  <a:cubicBezTo>
                    <a:pt x="141" y="164"/>
                    <a:pt x="138" y="172"/>
                    <a:pt x="136" y="175"/>
                  </a:cubicBezTo>
                  <a:cubicBezTo>
                    <a:pt x="135" y="178"/>
                    <a:pt x="129" y="182"/>
                    <a:pt x="129" y="184"/>
                  </a:cubicBezTo>
                  <a:cubicBezTo>
                    <a:pt x="129" y="185"/>
                    <a:pt x="129" y="188"/>
                    <a:pt x="128" y="189"/>
                  </a:cubicBezTo>
                  <a:cubicBezTo>
                    <a:pt x="128" y="189"/>
                    <a:pt x="125" y="193"/>
                    <a:pt x="123" y="193"/>
                  </a:cubicBezTo>
                  <a:cubicBezTo>
                    <a:pt x="122" y="194"/>
                    <a:pt x="116" y="195"/>
                    <a:pt x="116" y="197"/>
                  </a:cubicBezTo>
                  <a:cubicBezTo>
                    <a:pt x="116" y="199"/>
                    <a:pt x="119" y="199"/>
                    <a:pt x="116" y="203"/>
                  </a:cubicBezTo>
                  <a:cubicBezTo>
                    <a:pt x="113" y="206"/>
                    <a:pt x="110" y="220"/>
                    <a:pt x="107" y="208"/>
                  </a:cubicBezTo>
                  <a:cubicBezTo>
                    <a:pt x="105" y="200"/>
                    <a:pt x="105" y="199"/>
                    <a:pt x="103" y="198"/>
                  </a:cubicBezTo>
                  <a:cubicBezTo>
                    <a:pt x="100" y="196"/>
                    <a:pt x="98" y="195"/>
                    <a:pt x="98" y="195"/>
                  </a:cubicBezTo>
                  <a:cubicBezTo>
                    <a:pt x="98" y="195"/>
                    <a:pt x="96" y="192"/>
                    <a:pt x="100" y="191"/>
                  </a:cubicBezTo>
                  <a:cubicBezTo>
                    <a:pt x="104" y="191"/>
                    <a:pt x="105" y="193"/>
                    <a:pt x="107" y="191"/>
                  </a:cubicBezTo>
                  <a:cubicBezTo>
                    <a:pt x="110" y="189"/>
                    <a:pt x="111" y="188"/>
                    <a:pt x="107" y="187"/>
                  </a:cubicBezTo>
                  <a:cubicBezTo>
                    <a:pt x="103" y="186"/>
                    <a:pt x="105" y="188"/>
                    <a:pt x="101" y="186"/>
                  </a:cubicBezTo>
                  <a:cubicBezTo>
                    <a:pt x="98" y="183"/>
                    <a:pt x="97" y="183"/>
                    <a:pt x="96" y="182"/>
                  </a:cubicBezTo>
                  <a:cubicBezTo>
                    <a:pt x="96" y="181"/>
                    <a:pt x="96" y="181"/>
                    <a:pt x="97" y="180"/>
                  </a:cubicBezTo>
                  <a:cubicBezTo>
                    <a:pt x="99" y="177"/>
                    <a:pt x="99" y="177"/>
                    <a:pt x="99" y="177"/>
                  </a:cubicBezTo>
                  <a:cubicBezTo>
                    <a:pt x="99" y="177"/>
                    <a:pt x="99" y="177"/>
                    <a:pt x="98" y="177"/>
                  </a:cubicBezTo>
                  <a:cubicBezTo>
                    <a:pt x="98" y="175"/>
                    <a:pt x="100" y="173"/>
                    <a:pt x="100" y="171"/>
                  </a:cubicBezTo>
                  <a:cubicBezTo>
                    <a:pt x="100" y="170"/>
                    <a:pt x="99" y="169"/>
                    <a:pt x="98" y="169"/>
                  </a:cubicBezTo>
                  <a:cubicBezTo>
                    <a:pt x="97" y="169"/>
                    <a:pt x="98" y="169"/>
                    <a:pt x="96" y="169"/>
                  </a:cubicBezTo>
                  <a:cubicBezTo>
                    <a:pt x="96" y="168"/>
                    <a:pt x="95" y="168"/>
                    <a:pt x="95" y="167"/>
                  </a:cubicBezTo>
                  <a:cubicBezTo>
                    <a:pt x="94" y="166"/>
                    <a:pt x="94" y="166"/>
                    <a:pt x="94" y="166"/>
                  </a:cubicBezTo>
                  <a:cubicBezTo>
                    <a:pt x="90" y="166"/>
                    <a:pt x="90" y="166"/>
                    <a:pt x="90" y="166"/>
                  </a:cubicBezTo>
                  <a:cubicBezTo>
                    <a:pt x="89" y="162"/>
                    <a:pt x="89" y="162"/>
                    <a:pt x="89" y="162"/>
                  </a:cubicBezTo>
                  <a:cubicBezTo>
                    <a:pt x="89" y="162"/>
                    <a:pt x="92" y="163"/>
                    <a:pt x="93" y="163"/>
                  </a:cubicBezTo>
                  <a:cubicBezTo>
                    <a:pt x="94" y="163"/>
                    <a:pt x="98" y="160"/>
                    <a:pt x="98" y="160"/>
                  </a:cubicBezTo>
                  <a:cubicBezTo>
                    <a:pt x="98" y="160"/>
                    <a:pt x="96" y="159"/>
                    <a:pt x="95" y="159"/>
                  </a:cubicBezTo>
                  <a:cubicBezTo>
                    <a:pt x="94" y="159"/>
                    <a:pt x="94" y="156"/>
                    <a:pt x="94" y="156"/>
                  </a:cubicBezTo>
                  <a:cubicBezTo>
                    <a:pt x="91" y="154"/>
                    <a:pt x="91" y="154"/>
                    <a:pt x="91" y="154"/>
                  </a:cubicBezTo>
                  <a:cubicBezTo>
                    <a:pt x="87" y="153"/>
                    <a:pt x="87" y="153"/>
                    <a:pt x="87" y="153"/>
                  </a:cubicBezTo>
                  <a:cubicBezTo>
                    <a:pt x="87" y="153"/>
                    <a:pt x="86" y="152"/>
                    <a:pt x="85" y="152"/>
                  </a:cubicBezTo>
                  <a:cubicBezTo>
                    <a:pt x="85" y="151"/>
                    <a:pt x="85" y="150"/>
                    <a:pt x="85" y="150"/>
                  </a:cubicBezTo>
                  <a:cubicBezTo>
                    <a:pt x="86" y="149"/>
                    <a:pt x="86" y="149"/>
                    <a:pt x="86" y="149"/>
                  </a:cubicBezTo>
                  <a:cubicBezTo>
                    <a:pt x="89" y="147"/>
                    <a:pt x="89" y="147"/>
                    <a:pt x="89" y="147"/>
                  </a:cubicBezTo>
                  <a:cubicBezTo>
                    <a:pt x="89" y="144"/>
                    <a:pt x="89" y="144"/>
                    <a:pt x="89" y="144"/>
                  </a:cubicBezTo>
                  <a:cubicBezTo>
                    <a:pt x="89" y="141"/>
                    <a:pt x="89" y="141"/>
                    <a:pt x="89" y="141"/>
                  </a:cubicBezTo>
                  <a:cubicBezTo>
                    <a:pt x="87" y="141"/>
                    <a:pt x="87" y="141"/>
                    <a:pt x="87" y="141"/>
                  </a:cubicBezTo>
                  <a:cubicBezTo>
                    <a:pt x="87" y="141"/>
                    <a:pt x="83" y="143"/>
                    <a:pt x="81" y="141"/>
                  </a:cubicBezTo>
                  <a:cubicBezTo>
                    <a:pt x="79" y="140"/>
                    <a:pt x="80" y="141"/>
                    <a:pt x="78" y="142"/>
                  </a:cubicBezTo>
                  <a:cubicBezTo>
                    <a:pt x="77" y="142"/>
                    <a:pt x="75" y="144"/>
                    <a:pt x="75" y="144"/>
                  </a:cubicBezTo>
                  <a:cubicBezTo>
                    <a:pt x="75" y="144"/>
                    <a:pt x="74" y="145"/>
                    <a:pt x="72" y="145"/>
                  </a:cubicBezTo>
                  <a:cubicBezTo>
                    <a:pt x="71" y="145"/>
                    <a:pt x="71" y="142"/>
                    <a:pt x="71" y="142"/>
                  </a:cubicBezTo>
                  <a:cubicBezTo>
                    <a:pt x="66" y="141"/>
                    <a:pt x="66" y="141"/>
                    <a:pt x="66" y="141"/>
                  </a:cubicBezTo>
                  <a:cubicBezTo>
                    <a:pt x="62" y="137"/>
                    <a:pt x="62" y="137"/>
                    <a:pt x="62" y="137"/>
                  </a:cubicBezTo>
                  <a:cubicBezTo>
                    <a:pt x="56" y="137"/>
                    <a:pt x="56" y="137"/>
                    <a:pt x="56" y="137"/>
                  </a:cubicBezTo>
                  <a:cubicBezTo>
                    <a:pt x="54" y="136"/>
                    <a:pt x="54" y="136"/>
                    <a:pt x="54" y="136"/>
                  </a:cubicBezTo>
                  <a:cubicBezTo>
                    <a:pt x="52" y="134"/>
                    <a:pt x="52" y="134"/>
                    <a:pt x="52" y="134"/>
                  </a:cubicBezTo>
                  <a:cubicBezTo>
                    <a:pt x="52" y="134"/>
                    <a:pt x="51" y="132"/>
                    <a:pt x="50" y="132"/>
                  </a:cubicBezTo>
                  <a:cubicBezTo>
                    <a:pt x="48" y="131"/>
                    <a:pt x="48" y="132"/>
                    <a:pt x="47" y="132"/>
                  </a:cubicBezTo>
                  <a:cubicBezTo>
                    <a:pt x="46" y="132"/>
                    <a:pt x="46" y="132"/>
                    <a:pt x="43" y="132"/>
                  </a:cubicBezTo>
                  <a:cubicBezTo>
                    <a:pt x="41" y="132"/>
                    <a:pt x="41" y="130"/>
                    <a:pt x="41" y="130"/>
                  </a:cubicBezTo>
                  <a:cubicBezTo>
                    <a:pt x="41" y="130"/>
                    <a:pt x="42" y="128"/>
                    <a:pt x="42" y="127"/>
                  </a:cubicBezTo>
                  <a:cubicBezTo>
                    <a:pt x="42" y="127"/>
                    <a:pt x="44" y="127"/>
                    <a:pt x="44" y="127"/>
                  </a:cubicBezTo>
                  <a:cubicBezTo>
                    <a:pt x="45" y="126"/>
                    <a:pt x="48" y="125"/>
                    <a:pt x="50" y="125"/>
                  </a:cubicBezTo>
                  <a:cubicBezTo>
                    <a:pt x="51" y="125"/>
                    <a:pt x="51" y="125"/>
                    <a:pt x="53" y="124"/>
                  </a:cubicBezTo>
                  <a:cubicBezTo>
                    <a:pt x="54" y="124"/>
                    <a:pt x="54" y="123"/>
                    <a:pt x="54" y="123"/>
                  </a:cubicBezTo>
                  <a:cubicBezTo>
                    <a:pt x="54" y="123"/>
                    <a:pt x="54" y="119"/>
                    <a:pt x="54" y="119"/>
                  </a:cubicBezTo>
                  <a:cubicBezTo>
                    <a:pt x="54" y="118"/>
                    <a:pt x="54" y="118"/>
                    <a:pt x="55" y="118"/>
                  </a:cubicBezTo>
                  <a:cubicBezTo>
                    <a:pt x="55" y="117"/>
                    <a:pt x="55" y="116"/>
                    <a:pt x="55" y="116"/>
                  </a:cubicBezTo>
                  <a:cubicBezTo>
                    <a:pt x="55" y="116"/>
                    <a:pt x="54" y="114"/>
                    <a:pt x="54" y="113"/>
                  </a:cubicBezTo>
                  <a:cubicBezTo>
                    <a:pt x="53" y="111"/>
                    <a:pt x="52" y="112"/>
                    <a:pt x="52" y="112"/>
                  </a:cubicBezTo>
                  <a:cubicBezTo>
                    <a:pt x="50" y="112"/>
                    <a:pt x="50" y="112"/>
                    <a:pt x="50" y="112"/>
                  </a:cubicBezTo>
                  <a:cubicBezTo>
                    <a:pt x="50" y="112"/>
                    <a:pt x="47" y="112"/>
                    <a:pt x="47" y="111"/>
                  </a:cubicBezTo>
                  <a:cubicBezTo>
                    <a:pt x="46" y="111"/>
                    <a:pt x="44" y="111"/>
                    <a:pt x="44" y="111"/>
                  </a:cubicBezTo>
                  <a:cubicBezTo>
                    <a:pt x="41" y="108"/>
                    <a:pt x="41" y="108"/>
                    <a:pt x="41" y="108"/>
                  </a:cubicBezTo>
                  <a:cubicBezTo>
                    <a:pt x="41" y="108"/>
                    <a:pt x="39" y="108"/>
                    <a:pt x="37" y="108"/>
                  </a:cubicBezTo>
                  <a:cubicBezTo>
                    <a:pt x="35" y="107"/>
                    <a:pt x="33" y="106"/>
                    <a:pt x="33" y="106"/>
                  </a:cubicBezTo>
                  <a:cubicBezTo>
                    <a:pt x="27" y="102"/>
                    <a:pt x="27" y="102"/>
                    <a:pt x="27" y="102"/>
                  </a:cubicBezTo>
                  <a:cubicBezTo>
                    <a:pt x="26" y="100"/>
                    <a:pt x="26" y="100"/>
                    <a:pt x="26" y="100"/>
                  </a:cubicBezTo>
                  <a:cubicBezTo>
                    <a:pt x="24" y="99"/>
                    <a:pt x="24" y="99"/>
                    <a:pt x="24" y="99"/>
                  </a:cubicBezTo>
                  <a:cubicBezTo>
                    <a:pt x="24" y="99"/>
                    <a:pt x="21" y="95"/>
                    <a:pt x="21" y="94"/>
                  </a:cubicBezTo>
                  <a:cubicBezTo>
                    <a:pt x="21" y="94"/>
                    <a:pt x="21" y="94"/>
                    <a:pt x="22" y="93"/>
                  </a:cubicBezTo>
                  <a:cubicBezTo>
                    <a:pt x="22" y="93"/>
                    <a:pt x="22" y="92"/>
                    <a:pt x="23" y="91"/>
                  </a:cubicBezTo>
                  <a:cubicBezTo>
                    <a:pt x="23" y="90"/>
                    <a:pt x="24" y="89"/>
                    <a:pt x="24" y="88"/>
                  </a:cubicBezTo>
                  <a:cubicBezTo>
                    <a:pt x="24" y="88"/>
                    <a:pt x="25" y="87"/>
                    <a:pt x="26" y="87"/>
                  </a:cubicBezTo>
                  <a:cubicBezTo>
                    <a:pt x="27" y="87"/>
                    <a:pt x="28" y="86"/>
                    <a:pt x="28" y="86"/>
                  </a:cubicBezTo>
                  <a:cubicBezTo>
                    <a:pt x="28" y="85"/>
                    <a:pt x="28" y="84"/>
                    <a:pt x="29" y="83"/>
                  </a:cubicBezTo>
                  <a:cubicBezTo>
                    <a:pt x="29" y="82"/>
                    <a:pt x="27" y="83"/>
                    <a:pt x="26" y="82"/>
                  </a:cubicBezTo>
                  <a:cubicBezTo>
                    <a:pt x="25" y="82"/>
                    <a:pt x="25" y="82"/>
                    <a:pt x="24" y="83"/>
                  </a:cubicBezTo>
                  <a:cubicBezTo>
                    <a:pt x="23" y="83"/>
                    <a:pt x="22" y="81"/>
                    <a:pt x="22" y="81"/>
                  </a:cubicBezTo>
                  <a:cubicBezTo>
                    <a:pt x="22" y="80"/>
                    <a:pt x="20" y="80"/>
                    <a:pt x="19" y="79"/>
                  </a:cubicBezTo>
                  <a:cubicBezTo>
                    <a:pt x="18" y="79"/>
                    <a:pt x="18" y="79"/>
                    <a:pt x="18" y="78"/>
                  </a:cubicBezTo>
                  <a:cubicBezTo>
                    <a:pt x="17" y="77"/>
                    <a:pt x="18" y="77"/>
                    <a:pt x="17" y="77"/>
                  </a:cubicBezTo>
                  <a:cubicBezTo>
                    <a:pt x="17" y="76"/>
                    <a:pt x="16" y="76"/>
                    <a:pt x="16" y="76"/>
                  </a:cubicBezTo>
                  <a:cubicBezTo>
                    <a:pt x="16" y="76"/>
                    <a:pt x="15" y="78"/>
                    <a:pt x="14" y="78"/>
                  </a:cubicBezTo>
                  <a:cubicBezTo>
                    <a:pt x="13" y="78"/>
                    <a:pt x="12" y="77"/>
                    <a:pt x="12" y="77"/>
                  </a:cubicBezTo>
                  <a:cubicBezTo>
                    <a:pt x="11" y="77"/>
                    <a:pt x="10" y="77"/>
                    <a:pt x="9" y="78"/>
                  </a:cubicBezTo>
                  <a:cubicBezTo>
                    <a:pt x="9" y="78"/>
                    <a:pt x="7" y="77"/>
                    <a:pt x="7" y="77"/>
                  </a:cubicBezTo>
                  <a:cubicBezTo>
                    <a:pt x="7" y="76"/>
                    <a:pt x="4" y="76"/>
                    <a:pt x="4" y="76"/>
                  </a:cubicBezTo>
                  <a:cubicBezTo>
                    <a:pt x="4" y="76"/>
                    <a:pt x="4" y="77"/>
                    <a:pt x="3" y="77"/>
                  </a:cubicBezTo>
                  <a:cubicBezTo>
                    <a:pt x="2" y="78"/>
                    <a:pt x="1" y="77"/>
                    <a:pt x="1" y="77"/>
                  </a:cubicBezTo>
                  <a:cubicBezTo>
                    <a:pt x="0" y="77"/>
                    <a:pt x="0" y="76"/>
                    <a:pt x="0" y="75"/>
                  </a:cubicBezTo>
                  <a:close/>
                  <a:moveTo>
                    <a:pt x="10" y="182"/>
                  </a:moveTo>
                  <a:cubicBezTo>
                    <a:pt x="10" y="182"/>
                    <a:pt x="10" y="182"/>
                    <a:pt x="10" y="182"/>
                  </a:cubicBezTo>
                  <a:cubicBezTo>
                    <a:pt x="10" y="185"/>
                    <a:pt x="10" y="185"/>
                    <a:pt x="10" y="185"/>
                  </a:cubicBezTo>
                  <a:cubicBezTo>
                    <a:pt x="16" y="187"/>
                    <a:pt x="16" y="187"/>
                    <a:pt x="16" y="187"/>
                  </a:cubicBezTo>
                  <a:cubicBezTo>
                    <a:pt x="20" y="190"/>
                    <a:pt x="20" y="190"/>
                    <a:pt x="20" y="190"/>
                  </a:cubicBezTo>
                  <a:cubicBezTo>
                    <a:pt x="20" y="190"/>
                    <a:pt x="22" y="195"/>
                    <a:pt x="22" y="196"/>
                  </a:cubicBezTo>
                  <a:cubicBezTo>
                    <a:pt x="22" y="198"/>
                    <a:pt x="25" y="198"/>
                    <a:pt x="26" y="198"/>
                  </a:cubicBezTo>
                  <a:cubicBezTo>
                    <a:pt x="26" y="198"/>
                    <a:pt x="30" y="199"/>
                    <a:pt x="30" y="199"/>
                  </a:cubicBezTo>
                  <a:cubicBezTo>
                    <a:pt x="30" y="199"/>
                    <a:pt x="32" y="201"/>
                    <a:pt x="33" y="202"/>
                  </a:cubicBezTo>
                  <a:cubicBezTo>
                    <a:pt x="33" y="203"/>
                    <a:pt x="33" y="205"/>
                    <a:pt x="33" y="205"/>
                  </a:cubicBezTo>
                  <a:cubicBezTo>
                    <a:pt x="37" y="209"/>
                    <a:pt x="37" y="209"/>
                    <a:pt x="37" y="209"/>
                  </a:cubicBezTo>
                  <a:cubicBezTo>
                    <a:pt x="44" y="209"/>
                    <a:pt x="44" y="209"/>
                    <a:pt x="44" y="209"/>
                  </a:cubicBezTo>
                  <a:cubicBezTo>
                    <a:pt x="44" y="209"/>
                    <a:pt x="51" y="215"/>
                    <a:pt x="52" y="216"/>
                  </a:cubicBezTo>
                  <a:cubicBezTo>
                    <a:pt x="52" y="217"/>
                    <a:pt x="56" y="221"/>
                    <a:pt x="56" y="221"/>
                  </a:cubicBezTo>
                  <a:cubicBezTo>
                    <a:pt x="56" y="221"/>
                    <a:pt x="63" y="221"/>
                    <a:pt x="64" y="221"/>
                  </a:cubicBezTo>
                  <a:cubicBezTo>
                    <a:pt x="64" y="221"/>
                    <a:pt x="71" y="221"/>
                    <a:pt x="71" y="221"/>
                  </a:cubicBezTo>
                  <a:cubicBezTo>
                    <a:pt x="76" y="223"/>
                    <a:pt x="76" y="223"/>
                    <a:pt x="76" y="223"/>
                  </a:cubicBezTo>
                  <a:cubicBezTo>
                    <a:pt x="81" y="222"/>
                    <a:pt x="81" y="222"/>
                    <a:pt x="81" y="222"/>
                  </a:cubicBezTo>
                  <a:cubicBezTo>
                    <a:pt x="92" y="219"/>
                    <a:pt x="92" y="219"/>
                    <a:pt x="92" y="219"/>
                  </a:cubicBezTo>
                  <a:cubicBezTo>
                    <a:pt x="92" y="219"/>
                    <a:pt x="89" y="217"/>
                    <a:pt x="89" y="217"/>
                  </a:cubicBezTo>
                  <a:cubicBezTo>
                    <a:pt x="89" y="216"/>
                    <a:pt x="85" y="211"/>
                    <a:pt x="85" y="211"/>
                  </a:cubicBezTo>
                  <a:cubicBezTo>
                    <a:pt x="85" y="211"/>
                    <a:pt x="79" y="204"/>
                    <a:pt x="78" y="204"/>
                  </a:cubicBezTo>
                  <a:cubicBezTo>
                    <a:pt x="78" y="203"/>
                    <a:pt x="77" y="202"/>
                    <a:pt x="77" y="201"/>
                  </a:cubicBezTo>
                  <a:cubicBezTo>
                    <a:pt x="77" y="199"/>
                    <a:pt x="78" y="198"/>
                    <a:pt x="78" y="197"/>
                  </a:cubicBezTo>
                  <a:cubicBezTo>
                    <a:pt x="79" y="196"/>
                    <a:pt x="79" y="194"/>
                    <a:pt x="79" y="194"/>
                  </a:cubicBezTo>
                  <a:cubicBezTo>
                    <a:pt x="79" y="194"/>
                    <a:pt x="76" y="194"/>
                    <a:pt x="74" y="194"/>
                  </a:cubicBezTo>
                  <a:cubicBezTo>
                    <a:pt x="73" y="194"/>
                    <a:pt x="71" y="195"/>
                    <a:pt x="69" y="195"/>
                  </a:cubicBezTo>
                  <a:cubicBezTo>
                    <a:pt x="68" y="195"/>
                    <a:pt x="66" y="194"/>
                    <a:pt x="66" y="194"/>
                  </a:cubicBezTo>
                  <a:cubicBezTo>
                    <a:pt x="65" y="194"/>
                    <a:pt x="65" y="191"/>
                    <a:pt x="65" y="191"/>
                  </a:cubicBezTo>
                  <a:cubicBezTo>
                    <a:pt x="67" y="187"/>
                    <a:pt x="67" y="187"/>
                    <a:pt x="67" y="187"/>
                  </a:cubicBezTo>
                  <a:cubicBezTo>
                    <a:pt x="65" y="184"/>
                    <a:pt x="65" y="184"/>
                    <a:pt x="65" y="184"/>
                  </a:cubicBezTo>
                  <a:cubicBezTo>
                    <a:pt x="61" y="180"/>
                    <a:pt x="61" y="180"/>
                    <a:pt x="61" y="180"/>
                  </a:cubicBezTo>
                  <a:cubicBezTo>
                    <a:pt x="61" y="180"/>
                    <a:pt x="54" y="183"/>
                    <a:pt x="53" y="183"/>
                  </a:cubicBezTo>
                  <a:cubicBezTo>
                    <a:pt x="52" y="183"/>
                    <a:pt x="48" y="188"/>
                    <a:pt x="47" y="188"/>
                  </a:cubicBezTo>
                  <a:cubicBezTo>
                    <a:pt x="47" y="188"/>
                    <a:pt x="44" y="185"/>
                    <a:pt x="44" y="185"/>
                  </a:cubicBezTo>
                  <a:cubicBezTo>
                    <a:pt x="36" y="183"/>
                    <a:pt x="36" y="183"/>
                    <a:pt x="36" y="183"/>
                  </a:cubicBezTo>
                  <a:cubicBezTo>
                    <a:pt x="36" y="183"/>
                    <a:pt x="35" y="185"/>
                    <a:pt x="34" y="186"/>
                  </a:cubicBezTo>
                  <a:cubicBezTo>
                    <a:pt x="33" y="187"/>
                    <a:pt x="32" y="186"/>
                    <a:pt x="32" y="185"/>
                  </a:cubicBezTo>
                  <a:cubicBezTo>
                    <a:pt x="31" y="183"/>
                    <a:pt x="33" y="180"/>
                    <a:pt x="33" y="180"/>
                  </a:cubicBezTo>
                  <a:cubicBezTo>
                    <a:pt x="27" y="177"/>
                    <a:pt x="27" y="177"/>
                    <a:pt x="27" y="177"/>
                  </a:cubicBezTo>
                  <a:cubicBezTo>
                    <a:pt x="23" y="175"/>
                    <a:pt x="23" y="175"/>
                    <a:pt x="23" y="175"/>
                  </a:cubicBezTo>
                  <a:cubicBezTo>
                    <a:pt x="18" y="180"/>
                    <a:pt x="18" y="180"/>
                    <a:pt x="18" y="180"/>
                  </a:cubicBezTo>
                  <a:cubicBezTo>
                    <a:pt x="18" y="180"/>
                    <a:pt x="11" y="181"/>
                    <a:pt x="10" y="182"/>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7" name="Freeform 221">
              <a:extLst>
                <a:ext uri="{FF2B5EF4-FFF2-40B4-BE49-F238E27FC236}">
                  <a16:creationId xmlns:a16="http://schemas.microsoft.com/office/drawing/2014/main" id="{0450B8EB-A29B-3E71-0958-FA22C4DBE8EA}"/>
                </a:ext>
              </a:extLst>
            </p:cNvPr>
            <p:cNvSpPr>
              <a:spLocks noEditPoints="1"/>
            </p:cNvSpPr>
            <p:nvPr/>
          </p:nvSpPr>
          <p:spPr bwMode="auto">
            <a:xfrm>
              <a:off x="4983088" y="2966615"/>
              <a:ext cx="635471" cy="313233"/>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8" name="Freeform 11">
              <a:extLst>
                <a:ext uri="{FF2B5EF4-FFF2-40B4-BE49-F238E27FC236}">
                  <a16:creationId xmlns:a16="http://schemas.microsoft.com/office/drawing/2014/main" id="{06BBF779-AA4A-FD1B-E680-CA2445F27D70}"/>
                </a:ext>
              </a:extLst>
            </p:cNvPr>
            <p:cNvSpPr>
              <a:spLocks noEditPoints="1"/>
            </p:cNvSpPr>
            <p:nvPr/>
          </p:nvSpPr>
          <p:spPr bwMode="auto">
            <a:xfrm>
              <a:off x="3808896" y="2714111"/>
              <a:ext cx="1185186" cy="1190072"/>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9" name="Freeform 13">
              <a:extLst>
                <a:ext uri="{FF2B5EF4-FFF2-40B4-BE49-F238E27FC236}">
                  <a16:creationId xmlns:a16="http://schemas.microsoft.com/office/drawing/2014/main" id="{C692CB9A-EA98-11DD-B8FF-4B8FD8A80B13}"/>
                </a:ext>
              </a:extLst>
            </p:cNvPr>
            <p:cNvSpPr>
              <a:spLocks/>
            </p:cNvSpPr>
            <p:nvPr/>
          </p:nvSpPr>
          <p:spPr bwMode="auto">
            <a:xfrm>
              <a:off x="2979926" y="1055254"/>
              <a:ext cx="543119" cy="437887"/>
            </a:xfrm>
            <a:custGeom>
              <a:avLst/>
              <a:gdLst>
                <a:gd name="T0" fmla="*/ 46 w 238"/>
                <a:gd name="T1" fmla="*/ 78 h 198"/>
                <a:gd name="T2" fmla="*/ 30 w 238"/>
                <a:gd name="T3" fmla="*/ 73 h 198"/>
                <a:gd name="T4" fmla="*/ 10 w 238"/>
                <a:gd name="T5" fmla="*/ 70 h 198"/>
                <a:gd name="T6" fmla="*/ 13 w 238"/>
                <a:gd name="T7" fmla="*/ 76 h 198"/>
                <a:gd name="T8" fmla="*/ 34 w 238"/>
                <a:gd name="T9" fmla="*/ 91 h 198"/>
                <a:gd name="T10" fmla="*/ 35 w 238"/>
                <a:gd name="T11" fmla="*/ 107 h 198"/>
                <a:gd name="T12" fmla="*/ 34 w 238"/>
                <a:gd name="T13" fmla="*/ 113 h 198"/>
                <a:gd name="T14" fmla="*/ 25 w 238"/>
                <a:gd name="T15" fmla="*/ 127 h 198"/>
                <a:gd name="T16" fmla="*/ 9 w 238"/>
                <a:gd name="T17" fmla="*/ 124 h 198"/>
                <a:gd name="T18" fmla="*/ 20 w 238"/>
                <a:gd name="T19" fmla="*/ 138 h 198"/>
                <a:gd name="T20" fmla="*/ 48 w 238"/>
                <a:gd name="T21" fmla="*/ 162 h 198"/>
                <a:gd name="T22" fmla="*/ 85 w 238"/>
                <a:gd name="T23" fmla="*/ 195 h 198"/>
                <a:gd name="T24" fmla="*/ 131 w 238"/>
                <a:gd name="T25" fmla="*/ 189 h 198"/>
                <a:gd name="T26" fmla="*/ 164 w 238"/>
                <a:gd name="T27" fmla="*/ 181 h 198"/>
                <a:gd name="T28" fmla="*/ 194 w 238"/>
                <a:gd name="T29" fmla="*/ 178 h 198"/>
                <a:gd name="T30" fmla="*/ 212 w 238"/>
                <a:gd name="T31" fmla="*/ 165 h 198"/>
                <a:gd name="T32" fmla="*/ 226 w 238"/>
                <a:gd name="T33" fmla="*/ 157 h 198"/>
                <a:gd name="T34" fmla="*/ 230 w 238"/>
                <a:gd name="T35" fmla="*/ 148 h 198"/>
                <a:gd name="T36" fmla="*/ 235 w 238"/>
                <a:gd name="T37" fmla="*/ 133 h 198"/>
                <a:gd name="T38" fmla="*/ 227 w 238"/>
                <a:gd name="T39" fmla="*/ 109 h 198"/>
                <a:gd name="T40" fmla="*/ 224 w 238"/>
                <a:gd name="T41" fmla="*/ 92 h 198"/>
                <a:gd name="T42" fmla="*/ 228 w 238"/>
                <a:gd name="T43" fmla="*/ 76 h 198"/>
                <a:gd name="T44" fmla="*/ 210 w 238"/>
                <a:gd name="T45" fmla="*/ 76 h 198"/>
                <a:gd name="T46" fmla="*/ 206 w 238"/>
                <a:gd name="T47" fmla="*/ 58 h 198"/>
                <a:gd name="T48" fmla="*/ 192 w 238"/>
                <a:gd name="T49" fmla="*/ 68 h 198"/>
                <a:gd name="T50" fmla="*/ 173 w 238"/>
                <a:gd name="T51" fmla="*/ 66 h 198"/>
                <a:gd name="T52" fmla="*/ 160 w 238"/>
                <a:gd name="T53" fmla="*/ 64 h 198"/>
                <a:gd name="T54" fmla="*/ 147 w 238"/>
                <a:gd name="T55" fmla="*/ 80 h 198"/>
                <a:gd name="T56" fmla="*/ 141 w 238"/>
                <a:gd name="T57" fmla="*/ 54 h 198"/>
                <a:gd name="T58" fmla="*/ 128 w 238"/>
                <a:gd name="T59" fmla="*/ 53 h 198"/>
                <a:gd name="T60" fmla="*/ 119 w 238"/>
                <a:gd name="T61" fmla="*/ 67 h 198"/>
                <a:gd name="T62" fmla="*/ 109 w 238"/>
                <a:gd name="T63" fmla="*/ 43 h 198"/>
                <a:gd name="T64" fmla="*/ 96 w 238"/>
                <a:gd name="T65" fmla="*/ 67 h 198"/>
                <a:gd name="T66" fmla="*/ 80 w 238"/>
                <a:gd name="T67" fmla="*/ 67 h 198"/>
                <a:gd name="T68" fmla="*/ 71 w 238"/>
                <a:gd name="T69" fmla="*/ 75 h 198"/>
                <a:gd name="T70" fmla="*/ 75 w 238"/>
                <a:gd name="T71" fmla="*/ 59 h 198"/>
                <a:gd name="T72" fmla="*/ 78 w 238"/>
                <a:gd name="T73" fmla="*/ 52 h 198"/>
                <a:gd name="T74" fmla="*/ 83 w 238"/>
                <a:gd name="T75" fmla="*/ 39 h 198"/>
                <a:gd name="T76" fmla="*/ 80 w 238"/>
                <a:gd name="T77" fmla="*/ 29 h 198"/>
                <a:gd name="T78" fmla="*/ 74 w 238"/>
                <a:gd name="T79" fmla="*/ 7 h 198"/>
                <a:gd name="T80" fmla="*/ 63 w 238"/>
                <a:gd name="T81" fmla="*/ 1 h 198"/>
                <a:gd name="T82" fmla="*/ 61 w 238"/>
                <a:gd name="T83" fmla="*/ 8 h 198"/>
                <a:gd name="T84" fmla="*/ 67 w 238"/>
                <a:gd name="T85" fmla="*/ 12 h 198"/>
                <a:gd name="T86" fmla="*/ 57 w 238"/>
                <a:gd name="T87" fmla="*/ 12 h 198"/>
                <a:gd name="T88" fmla="*/ 62 w 238"/>
                <a:gd name="T89" fmla="*/ 33 h 198"/>
                <a:gd name="T90" fmla="*/ 59 w 238"/>
                <a:gd name="T91" fmla="*/ 28 h 198"/>
                <a:gd name="T92" fmla="*/ 55 w 238"/>
                <a:gd name="T93" fmla="*/ 24 h 198"/>
                <a:gd name="T94" fmla="*/ 53 w 238"/>
                <a:gd name="T95" fmla="*/ 15 h 198"/>
                <a:gd name="T96" fmla="*/ 43 w 238"/>
                <a:gd name="T97" fmla="*/ 9 h 198"/>
                <a:gd name="T98" fmla="*/ 36 w 238"/>
                <a:gd name="T99" fmla="*/ 18 h 198"/>
                <a:gd name="T100" fmla="*/ 32 w 238"/>
                <a:gd name="T101" fmla="*/ 26 h 198"/>
                <a:gd name="T102" fmla="*/ 31 w 238"/>
                <a:gd name="T103" fmla="*/ 30 h 198"/>
                <a:gd name="T104" fmla="*/ 23 w 238"/>
                <a:gd name="T105" fmla="*/ 28 h 198"/>
                <a:gd name="T106" fmla="*/ 23 w 238"/>
                <a:gd name="T107" fmla="*/ 36 h 198"/>
                <a:gd name="T108" fmla="*/ 11 w 238"/>
                <a:gd name="T109" fmla="*/ 29 h 198"/>
                <a:gd name="T110" fmla="*/ 20 w 238"/>
                <a:gd name="T111" fmla="*/ 44 h 198"/>
                <a:gd name="T112" fmla="*/ 36 w 238"/>
                <a:gd name="T113" fmla="*/ 46 h 198"/>
                <a:gd name="T114" fmla="*/ 44 w 238"/>
                <a:gd name="T115" fmla="*/ 46 h 198"/>
                <a:gd name="T116" fmla="*/ 53 w 238"/>
                <a:gd name="T117" fmla="*/ 52 h 198"/>
                <a:gd name="T118" fmla="*/ 59 w 238"/>
                <a:gd name="T119" fmla="*/ 59 h 198"/>
                <a:gd name="T120" fmla="*/ 47 w 238"/>
                <a:gd name="T121" fmla="*/ 65 h 198"/>
                <a:gd name="T122" fmla="*/ 46 w 238"/>
                <a:gd name="T12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98">
                  <a:moveTo>
                    <a:pt x="48" y="74"/>
                  </a:moveTo>
                  <a:cubicBezTo>
                    <a:pt x="52" y="77"/>
                    <a:pt x="52" y="77"/>
                    <a:pt x="52" y="77"/>
                  </a:cubicBezTo>
                  <a:cubicBezTo>
                    <a:pt x="55" y="75"/>
                    <a:pt x="55" y="75"/>
                    <a:pt x="55" y="75"/>
                  </a:cubicBezTo>
                  <a:cubicBezTo>
                    <a:pt x="57" y="73"/>
                    <a:pt x="57" y="73"/>
                    <a:pt x="57" y="73"/>
                  </a:cubicBezTo>
                  <a:cubicBezTo>
                    <a:pt x="59" y="75"/>
                    <a:pt x="59" y="75"/>
                    <a:pt x="59" y="75"/>
                  </a:cubicBezTo>
                  <a:cubicBezTo>
                    <a:pt x="56" y="78"/>
                    <a:pt x="56" y="78"/>
                    <a:pt x="56" y="78"/>
                  </a:cubicBezTo>
                  <a:cubicBezTo>
                    <a:pt x="54" y="80"/>
                    <a:pt x="54" y="80"/>
                    <a:pt x="54" y="80"/>
                  </a:cubicBezTo>
                  <a:cubicBezTo>
                    <a:pt x="54" y="83"/>
                    <a:pt x="54" y="83"/>
                    <a:pt x="54" y="83"/>
                  </a:cubicBezTo>
                  <a:cubicBezTo>
                    <a:pt x="50" y="82"/>
                    <a:pt x="50" y="82"/>
                    <a:pt x="50" y="82"/>
                  </a:cubicBezTo>
                  <a:cubicBezTo>
                    <a:pt x="46" y="78"/>
                    <a:pt x="46" y="78"/>
                    <a:pt x="46" y="78"/>
                  </a:cubicBezTo>
                  <a:cubicBezTo>
                    <a:pt x="44" y="77"/>
                    <a:pt x="44" y="77"/>
                    <a:pt x="44" y="77"/>
                  </a:cubicBezTo>
                  <a:cubicBezTo>
                    <a:pt x="42" y="76"/>
                    <a:pt x="42" y="76"/>
                    <a:pt x="42" y="76"/>
                  </a:cubicBezTo>
                  <a:cubicBezTo>
                    <a:pt x="41" y="73"/>
                    <a:pt x="41" y="73"/>
                    <a:pt x="41" y="73"/>
                  </a:cubicBezTo>
                  <a:cubicBezTo>
                    <a:pt x="40" y="74"/>
                    <a:pt x="40" y="74"/>
                    <a:pt x="40" y="74"/>
                  </a:cubicBezTo>
                  <a:cubicBezTo>
                    <a:pt x="36" y="75"/>
                    <a:pt x="36" y="75"/>
                    <a:pt x="36" y="75"/>
                  </a:cubicBezTo>
                  <a:cubicBezTo>
                    <a:pt x="35" y="76"/>
                    <a:pt x="35" y="76"/>
                    <a:pt x="35" y="76"/>
                  </a:cubicBezTo>
                  <a:cubicBezTo>
                    <a:pt x="34" y="74"/>
                    <a:pt x="34" y="74"/>
                    <a:pt x="34" y="74"/>
                  </a:cubicBezTo>
                  <a:cubicBezTo>
                    <a:pt x="35" y="72"/>
                    <a:pt x="35" y="72"/>
                    <a:pt x="35" y="72"/>
                  </a:cubicBezTo>
                  <a:cubicBezTo>
                    <a:pt x="32" y="72"/>
                    <a:pt x="32" y="72"/>
                    <a:pt x="32" y="72"/>
                  </a:cubicBezTo>
                  <a:cubicBezTo>
                    <a:pt x="32" y="72"/>
                    <a:pt x="31" y="73"/>
                    <a:pt x="30" y="73"/>
                  </a:cubicBezTo>
                  <a:cubicBezTo>
                    <a:pt x="29" y="73"/>
                    <a:pt x="28" y="73"/>
                    <a:pt x="28" y="73"/>
                  </a:cubicBezTo>
                  <a:cubicBezTo>
                    <a:pt x="27" y="72"/>
                    <a:pt x="26" y="71"/>
                    <a:pt x="25" y="71"/>
                  </a:cubicBezTo>
                  <a:cubicBezTo>
                    <a:pt x="24" y="70"/>
                    <a:pt x="23" y="69"/>
                    <a:pt x="23" y="69"/>
                  </a:cubicBezTo>
                  <a:cubicBezTo>
                    <a:pt x="21" y="70"/>
                    <a:pt x="21" y="70"/>
                    <a:pt x="21" y="70"/>
                  </a:cubicBezTo>
                  <a:cubicBezTo>
                    <a:pt x="19" y="72"/>
                    <a:pt x="19" y="72"/>
                    <a:pt x="19" y="72"/>
                  </a:cubicBezTo>
                  <a:cubicBezTo>
                    <a:pt x="19" y="71"/>
                    <a:pt x="19" y="71"/>
                    <a:pt x="19" y="71"/>
                  </a:cubicBezTo>
                  <a:cubicBezTo>
                    <a:pt x="17" y="70"/>
                    <a:pt x="17" y="70"/>
                    <a:pt x="17" y="70"/>
                  </a:cubicBezTo>
                  <a:cubicBezTo>
                    <a:pt x="13" y="70"/>
                    <a:pt x="13" y="70"/>
                    <a:pt x="13" y="70"/>
                  </a:cubicBezTo>
                  <a:cubicBezTo>
                    <a:pt x="12" y="70"/>
                    <a:pt x="12" y="70"/>
                    <a:pt x="12" y="70"/>
                  </a:cubicBezTo>
                  <a:cubicBezTo>
                    <a:pt x="12" y="70"/>
                    <a:pt x="12" y="70"/>
                    <a:pt x="10" y="70"/>
                  </a:cubicBezTo>
                  <a:cubicBezTo>
                    <a:pt x="9" y="69"/>
                    <a:pt x="9" y="69"/>
                    <a:pt x="9" y="69"/>
                  </a:cubicBezTo>
                  <a:cubicBezTo>
                    <a:pt x="6" y="68"/>
                    <a:pt x="6" y="68"/>
                    <a:pt x="6" y="68"/>
                  </a:cubicBezTo>
                  <a:cubicBezTo>
                    <a:pt x="3" y="67"/>
                    <a:pt x="3" y="67"/>
                    <a:pt x="3" y="67"/>
                  </a:cubicBezTo>
                  <a:cubicBezTo>
                    <a:pt x="3" y="67"/>
                    <a:pt x="2" y="67"/>
                    <a:pt x="2" y="68"/>
                  </a:cubicBezTo>
                  <a:cubicBezTo>
                    <a:pt x="2" y="70"/>
                    <a:pt x="0" y="71"/>
                    <a:pt x="0" y="72"/>
                  </a:cubicBezTo>
                  <a:cubicBezTo>
                    <a:pt x="1" y="73"/>
                    <a:pt x="2" y="73"/>
                    <a:pt x="3" y="75"/>
                  </a:cubicBezTo>
                  <a:cubicBezTo>
                    <a:pt x="5" y="76"/>
                    <a:pt x="5" y="76"/>
                    <a:pt x="5" y="76"/>
                  </a:cubicBezTo>
                  <a:cubicBezTo>
                    <a:pt x="8" y="76"/>
                    <a:pt x="8" y="76"/>
                    <a:pt x="8" y="76"/>
                  </a:cubicBezTo>
                  <a:cubicBezTo>
                    <a:pt x="9" y="75"/>
                    <a:pt x="9" y="75"/>
                    <a:pt x="9" y="75"/>
                  </a:cubicBezTo>
                  <a:cubicBezTo>
                    <a:pt x="13" y="76"/>
                    <a:pt x="13" y="76"/>
                    <a:pt x="13" y="76"/>
                  </a:cubicBezTo>
                  <a:cubicBezTo>
                    <a:pt x="14" y="78"/>
                    <a:pt x="15" y="80"/>
                    <a:pt x="16" y="79"/>
                  </a:cubicBezTo>
                  <a:cubicBezTo>
                    <a:pt x="17" y="78"/>
                    <a:pt x="17" y="78"/>
                    <a:pt x="17" y="78"/>
                  </a:cubicBezTo>
                  <a:cubicBezTo>
                    <a:pt x="19" y="79"/>
                    <a:pt x="19" y="79"/>
                    <a:pt x="19" y="79"/>
                  </a:cubicBezTo>
                  <a:cubicBezTo>
                    <a:pt x="19" y="79"/>
                    <a:pt x="20" y="83"/>
                    <a:pt x="22" y="83"/>
                  </a:cubicBezTo>
                  <a:cubicBezTo>
                    <a:pt x="23" y="84"/>
                    <a:pt x="24" y="84"/>
                    <a:pt x="24" y="84"/>
                  </a:cubicBezTo>
                  <a:cubicBezTo>
                    <a:pt x="28" y="86"/>
                    <a:pt x="28" y="86"/>
                    <a:pt x="28" y="86"/>
                  </a:cubicBezTo>
                  <a:cubicBezTo>
                    <a:pt x="30" y="86"/>
                    <a:pt x="30" y="86"/>
                    <a:pt x="30" y="86"/>
                  </a:cubicBezTo>
                  <a:cubicBezTo>
                    <a:pt x="30" y="86"/>
                    <a:pt x="33" y="85"/>
                    <a:pt x="33" y="86"/>
                  </a:cubicBezTo>
                  <a:cubicBezTo>
                    <a:pt x="33" y="87"/>
                    <a:pt x="35" y="88"/>
                    <a:pt x="34" y="89"/>
                  </a:cubicBezTo>
                  <a:cubicBezTo>
                    <a:pt x="34" y="89"/>
                    <a:pt x="34" y="90"/>
                    <a:pt x="34" y="91"/>
                  </a:cubicBezTo>
                  <a:cubicBezTo>
                    <a:pt x="34" y="92"/>
                    <a:pt x="34" y="93"/>
                    <a:pt x="34" y="93"/>
                  </a:cubicBezTo>
                  <a:cubicBezTo>
                    <a:pt x="31" y="96"/>
                    <a:pt x="31" y="96"/>
                    <a:pt x="31" y="96"/>
                  </a:cubicBezTo>
                  <a:cubicBezTo>
                    <a:pt x="31" y="98"/>
                    <a:pt x="31" y="98"/>
                    <a:pt x="31" y="98"/>
                  </a:cubicBezTo>
                  <a:cubicBezTo>
                    <a:pt x="31" y="98"/>
                    <a:pt x="31" y="100"/>
                    <a:pt x="30" y="100"/>
                  </a:cubicBezTo>
                  <a:cubicBezTo>
                    <a:pt x="30" y="101"/>
                    <a:pt x="29" y="104"/>
                    <a:pt x="29" y="104"/>
                  </a:cubicBezTo>
                  <a:cubicBezTo>
                    <a:pt x="32" y="102"/>
                    <a:pt x="32" y="102"/>
                    <a:pt x="32" y="102"/>
                  </a:cubicBezTo>
                  <a:cubicBezTo>
                    <a:pt x="32" y="102"/>
                    <a:pt x="33" y="102"/>
                    <a:pt x="33" y="103"/>
                  </a:cubicBezTo>
                  <a:cubicBezTo>
                    <a:pt x="32" y="105"/>
                    <a:pt x="31" y="106"/>
                    <a:pt x="31" y="106"/>
                  </a:cubicBezTo>
                  <a:cubicBezTo>
                    <a:pt x="31" y="106"/>
                    <a:pt x="32" y="109"/>
                    <a:pt x="33" y="108"/>
                  </a:cubicBezTo>
                  <a:cubicBezTo>
                    <a:pt x="35" y="107"/>
                    <a:pt x="35" y="107"/>
                    <a:pt x="35" y="107"/>
                  </a:cubicBezTo>
                  <a:cubicBezTo>
                    <a:pt x="37" y="106"/>
                    <a:pt x="37" y="106"/>
                    <a:pt x="37" y="106"/>
                  </a:cubicBezTo>
                  <a:cubicBezTo>
                    <a:pt x="40" y="105"/>
                    <a:pt x="40" y="105"/>
                    <a:pt x="40" y="105"/>
                  </a:cubicBezTo>
                  <a:cubicBezTo>
                    <a:pt x="40" y="105"/>
                    <a:pt x="40" y="105"/>
                    <a:pt x="41" y="104"/>
                  </a:cubicBezTo>
                  <a:cubicBezTo>
                    <a:pt x="43" y="104"/>
                    <a:pt x="46" y="104"/>
                    <a:pt x="46" y="104"/>
                  </a:cubicBezTo>
                  <a:cubicBezTo>
                    <a:pt x="46" y="104"/>
                    <a:pt x="47" y="107"/>
                    <a:pt x="46" y="107"/>
                  </a:cubicBezTo>
                  <a:cubicBezTo>
                    <a:pt x="45" y="107"/>
                    <a:pt x="41" y="106"/>
                    <a:pt x="41" y="106"/>
                  </a:cubicBezTo>
                  <a:cubicBezTo>
                    <a:pt x="39" y="107"/>
                    <a:pt x="39" y="107"/>
                    <a:pt x="39" y="107"/>
                  </a:cubicBezTo>
                  <a:cubicBezTo>
                    <a:pt x="37" y="108"/>
                    <a:pt x="37" y="108"/>
                    <a:pt x="37" y="108"/>
                  </a:cubicBezTo>
                  <a:cubicBezTo>
                    <a:pt x="35" y="110"/>
                    <a:pt x="35" y="110"/>
                    <a:pt x="35" y="110"/>
                  </a:cubicBezTo>
                  <a:cubicBezTo>
                    <a:pt x="35" y="110"/>
                    <a:pt x="33" y="113"/>
                    <a:pt x="34" y="113"/>
                  </a:cubicBezTo>
                  <a:cubicBezTo>
                    <a:pt x="35" y="114"/>
                    <a:pt x="32" y="115"/>
                    <a:pt x="32" y="115"/>
                  </a:cubicBezTo>
                  <a:cubicBezTo>
                    <a:pt x="31" y="115"/>
                    <a:pt x="31" y="115"/>
                    <a:pt x="31" y="115"/>
                  </a:cubicBezTo>
                  <a:cubicBezTo>
                    <a:pt x="31" y="116"/>
                    <a:pt x="31" y="116"/>
                    <a:pt x="31" y="116"/>
                  </a:cubicBezTo>
                  <a:cubicBezTo>
                    <a:pt x="31" y="116"/>
                    <a:pt x="31" y="116"/>
                    <a:pt x="32" y="117"/>
                  </a:cubicBezTo>
                  <a:cubicBezTo>
                    <a:pt x="33" y="117"/>
                    <a:pt x="36" y="117"/>
                    <a:pt x="36" y="117"/>
                  </a:cubicBezTo>
                  <a:cubicBezTo>
                    <a:pt x="36" y="117"/>
                    <a:pt x="38" y="116"/>
                    <a:pt x="37" y="117"/>
                  </a:cubicBezTo>
                  <a:cubicBezTo>
                    <a:pt x="37" y="118"/>
                    <a:pt x="36" y="121"/>
                    <a:pt x="36" y="121"/>
                  </a:cubicBezTo>
                  <a:cubicBezTo>
                    <a:pt x="36" y="121"/>
                    <a:pt x="35" y="122"/>
                    <a:pt x="32" y="122"/>
                  </a:cubicBezTo>
                  <a:cubicBezTo>
                    <a:pt x="30" y="123"/>
                    <a:pt x="27" y="124"/>
                    <a:pt x="27" y="124"/>
                  </a:cubicBezTo>
                  <a:cubicBezTo>
                    <a:pt x="25" y="127"/>
                    <a:pt x="25" y="127"/>
                    <a:pt x="25" y="127"/>
                  </a:cubicBezTo>
                  <a:cubicBezTo>
                    <a:pt x="25" y="127"/>
                    <a:pt x="26" y="128"/>
                    <a:pt x="23" y="128"/>
                  </a:cubicBezTo>
                  <a:cubicBezTo>
                    <a:pt x="21" y="128"/>
                    <a:pt x="19" y="128"/>
                    <a:pt x="19" y="128"/>
                  </a:cubicBezTo>
                  <a:cubicBezTo>
                    <a:pt x="17" y="128"/>
                    <a:pt x="17" y="128"/>
                    <a:pt x="17" y="128"/>
                  </a:cubicBezTo>
                  <a:cubicBezTo>
                    <a:pt x="17" y="128"/>
                    <a:pt x="15" y="129"/>
                    <a:pt x="15" y="129"/>
                  </a:cubicBezTo>
                  <a:cubicBezTo>
                    <a:pt x="14" y="128"/>
                    <a:pt x="13" y="127"/>
                    <a:pt x="13" y="127"/>
                  </a:cubicBezTo>
                  <a:cubicBezTo>
                    <a:pt x="14" y="123"/>
                    <a:pt x="14" y="123"/>
                    <a:pt x="14" y="123"/>
                  </a:cubicBezTo>
                  <a:cubicBezTo>
                    <a:pt x="13" y="122"/>
                    <a:pt x="13" y="122"/>
                    <a:pt x="13" y="122"/>
                  </a:cubicBezTo>
                  <a:cubicBezTo>
                    <a:pt x="13" y="119"/>
                    <a:pt x="13" y="119"/>
                    <a:pt x="13" y="119"/>
                  </a:cubicBezTo>
                  <a:cubicBezTo>
                    <a:pt x="13" y="119"/>
                    <a:pt x="10" y="121"/>
                    <a:pt x="10" y="122"/>
                  </a:cubicBezTo>
                  <a:cubicBezTo>
                    <a:pt x="9" y="122"/>
                    <a:pt x="9" y="124"/>
                    <a:pt x="9" y="124"/>
                  </a:cubicBezTo>
                  <a:cubicBezTo>
                    <a:pt x="7" y="127"/>
                    <a:pt x="7" y="127"/>
                    <a:pt x="7" y="127"/>
                  </a:cubicBezTo>
                  <a:cubicBezTo>
                    <a:pt x="6" y="127"/>
                    <a:pt x="6" y="127"/>
                    <a:pt x="6" y="127"/>
                  </a:cubicBezTo>
                  <a:cubicBezTo>
                    <a:pt x="6" y="131"/>
                    <a:pt x="6" y="131"/>
                    <a:pt x="6" y="131"/>
                  </a:cubicBezTo>
                  <a:cubicBezTo>
                    <a:pt x="5" y="133"/>
                    <a:pt x="5" y="133"/>
                    <a:pt x="5" y="133"/>
                  </a:cubicBezTo>
                  <a:cubicBezTo>
                    <a:pt x="5" y="133"/>
                    <a:pt x="4" y="133"/>
                    <a:pt x="5" y="134"/>
                  </a:cubicBezTo>
                  <a:cubicBezTo>
                    <a:pt x="6" y="134"/>
                    <a:pt x="10" y="136"/>
                    <a:pt x="10" y="136"/>
                  </a:cubicBezTo>
                  <a:cubicBezTo>
                    <a:pt x="10" y="136"/>
                    <a:pt x="11" y="135"/>
                    <a:pt x="13" y="137"/>
                  </a:cubicBezTo>
                  <a:cubicBezTo>
                    <a:pt x="14" y="138"/>
                    <a:pt x="16" y="139"/>
                    <a:pt x="16" y="139"/>
                  </a:cubicBezTo>
                  <a:cubicBezTo>
                    <a:pt x="17" y="139"/>
                    <a:pt x="17" y="139"/>
                    <a:pt x="17" y="139"/>
                  </a:cubicBezTo>
                  <a:cubicBezTo>
                    <a:pt x="20" y="138"/>
                    <a:pt x="20" y="138"/>
                    <a:pt x="20" y="138"/>
                  </a:cubicBezTo>
                  <a:cubicBezTo>
                    <a:pt x="22" y="140"/>
                    <a:pt x="22" y="140"/>
                    <a:pt x="22" y="140"/>
                  </a:cubicBezTo>
                  <a:cubicBezTo>
                    <a:pt x="27" y="141"/>
                    <a:pt x="27" y="141"/>
                    <a:pt x="27" y="141"/>
                  </a:cubicBezTo>
                  <a:cubicBezTo>
                    <a:pt x="27" y="141"/>
                    <a:pt x="28" y="143"/>
                    <a:pt x="28" y="144"/>
                  </a:cubicBezTo>
                  <a:cubicBezTo>
                    <a:pt x="29" y="144"/>
                    <a:pt x="31" y="147"/>
                    <a:pt x="31" y="147"/>
                  </a:cubicBezTo>
                  <a:cubicBezTo>
                    <a:pt x="31" y="147"/>
                    <a:pt x="31" y="145"/>
                    <a:pt x="33" y="146"/>
                  </a:cubicBezTo>
                  <a:cubicBezTo>
                    <a:pt x="36" y="146"/>
                    <a:pt x="37" y="146"/>
                    <a:pt x="37" y="146"/>
                  </a:cubicBezTo>
                  <a:cubicBezTo>
                    <a:pt x="37" y="146"/>
                    <a:pt x="39" y="146"/>
                    <a:pt x="40" y="147"/>
                  </a:cubicBezTo>
                  <a:cubicBezTo>
                    <a:pt x="41" y="148"/>
                    <a:pt x="44" y="153"/>
                    <a:pt x="44" y="153"/>
                  </a:cubicBezTo>
                  <a:cubicBezTo>
                    <a:pt x="46" y="158"/>
                    <a:pt x="46" y="158"/>
                    <a:pt x="46" y="158"/>
                  </a:cubicBezTo>
                  <a:cubicBezTo>
                    <a:pt x="48" y="162"/>
                    <a:pt x="48" y="162"/>
                    <a:pt x="48" y="162"/>
                  </a:cubicBezTo>
                  <a:cubicBezTo>
                    <a:pt x="48" y="162"/>
                    <a:pt x="48" y="163"/>
                    <a:pt x="50" y="164"/>
                  </a:cubicBezTo>
                  <a:cubicBezTo>
                    <a:pt x="52" y="166"/>
                    <a:pt x="53" y="168"/>
                    <a:pt x="53" y="168"/>
                  </a:cubicBezTo>
                  <a:cubicBezTo>
                    <a:pt x="53" y="168"/>
                    <a:pt x="53" y="169"/>
                    <a:pt x="54" y="170"/>
                  </a:cubicBezTo>
                  <a:cubicBezTo>
                    <a:pt x="55" y="172"/>
                    <a:pt x="57" y="174"/>
                    <a:pt x="57" y="174"/>
                  </a:cubicBezTo>
                  <a:cubicBezTo>
                    <a:pt x="57" y="174"/>
                    <a:pt x="57" y="175"/>
                    <a:pt x="58" y="176"/>
                  </a:cubicBezTo>
                  <a:cubicBezTo>
                    <a:pt x="60" y="177"/>
                    <a:pt x="62" y="177"/>
                    <a:pt x="63" y="178"/>
                  </a:cubicBezTo>
                  <a:cubicBezTo>
                    <a:pt x="65" y="180"/>
                    <a:pt x="67" y="182"/>
                    <a:pt x="67" y="182"/>
                  </a:cubicBezTo>
                  <a:cubicBezTo>
                    <a:pt x="67" y="182"/>
                    <a:pt x="72" y="187"/>
                    <a:pt x="74" y="189"/>
                  </a:cubicBezTo>
                  <a:cubicBezTo>
                    <a:pt x="76" y="191"/>
                    <a:pt x="78" y="193"/>
                    <a:pt x="79" y="193"/>
                  </a:cubicBezTo>
                  <a:cubicBezTo>
                    <a:pt x="80" y="194"/>
                    <a:pt x="85" y="195"/>
                    <a:pt x="85" y="195"/>
                  </a:cubicBezTo>
                  <a:cubicBezTo>
                    <a:pt x="85" y="195"/>
                    <a:pt x="88" y="198"/>
                    <a:pt x="89" y="197"/>
                  </a:cubicBezTo>
                  <a:cubicBezTo>
                    <a:pt x="91" y="197"/>
                    <a:pt x="87" y="196"/>
                    <a:pt x="93" y="196"/>
                  </a:cubicBezTo>
                  <a:cubicBezTo>
                    <a:pt x="99" y="196"/>
                    <a:pt x="103" y="198"/>
                    <a:pt x="103" y="198"/>
                  </a:cubicBezTo>
                  <a:cubicBezTo>
                    <a:pt x="107" y="195"/>
                    <a:pt x="107" y="195"/>
                    <a:pt x="107" y="195"/>
                  </a:cubicBezTo>
                  <a:cubicBezTo>
                    <a:pt x="107" y="195"/>
                    <a:pt x="106" y="197"/>
                    <a:pt x="107" y="194"/>
                  </a:cubicBezTo>
                  <a:cubicBezTo>
                    <a:pt x="108" y="192"/>
                    <a:pt x="109" y="190"/>
                    <a:pt x="109" y="190"/>
                  </a:cubicBezTo>
                  <a:cubicBezTo>
                    <a:pt x="109" y="190"/>
                    <a:pt x="108" y="188"/>
                    <a:pt x="111" y="188"/>
                  </a:cubicBezTo>
                  <a:cubicBezTo>
                    <a:pt x="113" y="188"/>
                    <a:pt x="119" y="187"/>
                    <a:pt x="120" y="187"/>
                  </a:cubicBezTo>
                  <a:cubicBezTo>
                    <a:pt x="121" y="187"/>
                    <a:pt x="121" y="188"/>
                    <a:pt x="122" y="187"/>
                  </a:cubicBezTo>
                  <a:cubicBezTo>
                    <a:pt x="122" y="186"/>
                    <a:pt x="131" y="189"/>
                    <a:pt x="131" y="189"/>
                  </a:cubicBezTo>
                  <a:cubicBezTo>
                    <a:pt x="132" y="187"/>
                    <a:pt x="132" y="187"/>
                    <a:pt x="132" y="187"/>
                  </a:cubicBezTo>
                  <a:cubicBezTo>
                    <a:pt x="134" y="186"/>
                    <a:pt x="134" y="186"/>
                    <a:pt x="134" y="186"/>
                  </a:cubicBezTo>
                  <a:cubicBezTo>
                    <a:pt x="136" y="190"/>
                    <a:pt x="136" y="190"/>
                    <a:pt x="136" y="190"/>
                  </a:cubicBezTo>
                  <a:cubicBezTo>
                    <a:pt x="140" y="190"/>
                    <a:pt x="140" y="190"/>
                    <a:pt x="140" y="190"/>
                  </a:cubicBezTo>
                  <a:cubicBezTo>
                    <a:pt x="140" y="190"/>
                    <a:pt x="143" y="189"/>
                    <a:pt x="145" y="189"/>
                  </a:cubicBezTo>
                  <a:cubicBezTo>
                    <a:pt x="146" y="189"/>
                    <a:pt x="150" y="187"/>
                    <a:pt x="150" y="187"/>
                  </a:cubicBezTo>
                  <a:cubicBezTo>
                    <a:pt x="150" y="187"/>
                    <a:pt x="151" y="185"/>
                    <a:pt x="152" y="185"/>
                  </a:cubicBezTo>
                  <a:cubicBezTo>
                    <a:pt x="153" y="184"/>
                    <a:pt x="156" y="184"/>
                    <a:pt x="157" y="184"/>
                  </a:cubicBezTo>
                  <a:cubicBezTo>
                    <a:pt x="159" y="184"/>
                    <a:pt x="162" y="183"/>
                    <a:pt x="162" y="183"/>
                  </a:cubicBezTo>
                  <a:cubicBezTo>
                    <a:pt x="164" y="181"/>
                    <a:pt x="164" y="181"/>
                    <a:pt x="164" y="181"/>
                  </a:cubicBezTo>
                  <a:cubicBezTo>
                    <a:pt x="164" y="181"/>
                    <a:pt x="165" y="180"/>
                    <a:pt x="167" y="180"/>
                  </a:cubicBezTo>
                  <a:cubicBezTo>
                    <a:pt x="168" y="181"/>
                    <a:pt x="172" y="181"/>
                    <a:pt x="172" y="181"/>
                  </a:cubicBezTo>
                  <a:cubicBezTo>
                    <a:pt x="175" y="179"/>
                    <a:pt x="175" y="179"/>
                    <a:pt x="175" y="179"/>
                  </a:cubicBezTo>
                  <a:cubicBezTo>
                    <a:pt x="178" y="178"/>
                    <a:pt x="178" y="178"/>
                    <a:pt x="178" y="178"/>
                  </a:cubicBezTo>
                  <a:cubicBezTo>
                    <a:pt x="178" y="178"/>
                    <a:pt x="178" y="177"/>
                    <a:pt x="179" y="178"/>
                  </a:cubicBezTo>
                  <a:cubicBezTo>
                    <a:pt x="180" y="179"/>
                    <a:pt x="182" y="181"/>
                    <a:pt x="182" y="181"/>
                  </a:cubicBezTo>
                  <a:cubicBezTo>
                    <a:pt x="186" y="182"/>
                    <a:pt x="186" y="182"/>
                    <a:pt x="186" y="182"/>
                  </a:cubicBezTo>
                  <a:cubicBezTo>
                    <a:pt x="189" y="181"/>
                    <a:pt x="189" y="181"/>
                    <a:pt x="189" y="181"/>
                  </a:cubicBezTo>
                  <a:cubicBezTo>
                    <a:pt x="191" y="179"/>
                    <a:pt x="191" y="179"/>
                    <a:pt x="191" y="179"/>
                  </a:cubicBezTo>
                  <a:cubicBezTo>
                    <a:pt x="191" y="179"/>
                    <a:pt x="191" y="178"/>
                    <a:pt x="194" y="178"/>
                  </a:cubicBezTo>
                  <a:cubicBezTo>
                    <a:pt x="197" y="178"/>
                    <a:pt x="198" y="178"/>
                    <a:pt x="198" y="178"/>
                  </a:cubicBezTo>
                  <a:cubicBezTo>
                    <a:pt x="198" y="178"/>
                    <a:pt x="201" y="178"/>
                    <a:pt x="201" y="177"/>
                  </a:cubicBezTo>
                  <a:cubicBezTo>
                    <a:pt x="201" y="176"/>
                    <a:pt x="201" y="174"/>
                    <a:pt x="202" y="173"/>
                  </a:cubicBezTo>
                  <a:cubicBezTo>
                    <a:pt x="202" y="172"/>
                    <a:pt x="206" y="168"/>
                    <a:pt x="206" y="168"/>
                  </a:cubicBezTo>
                  <a:cubicBezTo>
                    <a:pt x="208" y="167"/>
                    <a:pt x="208" y="167"/>
                    <a:pt x="208" y="167"/>
                  </a:cubicBezTo>
                  <a:cubicBezTo>
                    <a:pt x="207" y="164"/>
                    <a:pt x="207" y="164"/>
                    <a:pt x="207" y="164"/>
                  </a:cubicBezTo>
                  <a:cubicBezTo>
                    <a:pt x="208" y="162"/>
                    <a:pt x="208" y="162"/>
                    <a:pt x="208" y="162"/>
                  </a:cubicBezTo>
                  <a:cubicBezTo>
                    <a:pt x="208" y="162"/>
                    <a:pt x="211" y="161"/>
                    <a:pt x="210" y="163"/>
                  </a:cubicBezTo>
                  <a:cubicBezTo>
                    <a:pt x="209" y="165"/>
                    <a:pt x="210" y="166"/>
                    <a:pt x="210" y="166"/>
                  </a:cubicBezTo>
                  <a:cubicBezTo>
                    <a:pt x="210" y="166"/>
                    <a:pt x="211" y="165"/>
                    <a:pt x="212" y="165"/>
                  </a:cubicBezTo>
                  <a:cubicBezTo>
                    <a:pt x="214" y="165"/>
                    <a:pt x="214" y="164"/>
                    <a:pt x="215" y="164"/>
                  </a:cubicBezTo>
                  <a:cubicBezTo>
                    <a:pt x="217" y="165"/>
                    <a:pt x="218" y="164"/>
                    <a:pt x="218" y="164"/>
                  </a:cubicBezTo>
                  <a:cubicBezTo>
                    <a:pt x="218" y="164"/>
                    <a:pt x="217" y="162"/>
                    <a:pt x="218" y="162"/>
                  </a:cubicBezTo>
                  <a:cubicBezTo>
                    <a:pt x="219" y="163"/>
                    <a:pt x="221" y="163"/>
                    <a:pt x="221" y="163"/>
                  </a:cubicBezTo>
                  <a:cubicBezTo>
                    <a:pt x="221" y="163"/>
                    <a:pt x="222" y="163"/>
                    <a:pt x="222" y="162"/>
                  </a:cubicBezTo>
                  <a:cubicBezTo>
                    <a:pt x="222" y="162"/>
                    <a:pt x="219" y="160"/>
                    <a:pt x="220" y="160"/>
                  </a:cubicBezTo>
                  <a:cubicBezTo>
                    <a:pt x="221" y="161"/>
                    <a:pt x="223" y="160"/>
                    <a:pt x="223" y="160"/>
                  </a:cubicBezTo>
                  <a:cubicBezTo>
                    <a:pt x="223" y="160"/>
                    <a:pt x="226" y="161"/>
                    <a:pt x="223" y="159"/>
                  </a:cubicBezTo>
                  <a:cubicBezTo>
                    <a:pt x="221" y="156"/>
                    <a:pt x="224" y="156"/>
                    <a:pt x="224" y="156"/>
                  </a:cubicBezTo>
                  <a:cubicBezTo>
                    <a:pt x="224" y="156"/>
                    <a:pt x="227" y="157"/>
                    <a:pt x="226" y="157"/>
                  </a:cubicBezTo>
                  <a:cubicBezTo>
                    <a:pt x="225" y="156"/>
                    <a:pt x="221" y="151"/>
                    <a:pt x="221" y="151"/>
                  </a:cubicBezTo>
                  <a:cubicBezTo>
                    <a:pt x="221" y="150"/>
                    <a:pt x="221" y="150"/>
                    <a:pt x="221" y="150"/>
                  </a:cubicBezTo>
                  <a:cubicBezTo>
                    <a:pt x="221" y="148"/>
                    <a:pt x="221" y="148"/>
                    <a:pt x="221" y="148"/>
                  </a:cubicBezTo>
                  <a:cubicBezTo>
                    <a:pt x="221" y="148"/>
                    <a:pt x="223" y="149"/>
                    <a:pt x="224" y="150"/>
                  </a:cubicBezTo>
                  <a:cubicBezTo>
                    <a:pt x="224" y="150"/>
                    <a:pt x="224" y="150"/>
                    <a:pt x="225" y="151"/>
                  </a:cubicBezTo>
                  <a:cubicBezTo>
                    <a:pt x="227" y="152"/>
                    <a:pt x="226" y="154"/>
                    <a:pt x="227" y="154"/>
                  </a:cubicBezTo>
                  <a:cubicBezTo>
                    <a:pt x="228" y="155"/>
                    <a:pt x="231" y="154"/>
                    <a:pt x="231" y="154"/>
                  </a:cubicBezTo>
                  <a:cubicBezTo>
                    <a:pt x="233" y="151"/>
                    <a:pt x="233" y="151"/>
                    <a:pt x="233" y="151"/>
                  </a:cubicBezTo>
                  <a:cubicBezTo>
                    <a:pt x="233" y="151"/>
                    <a:pt x="237" y="147"/>
                    <a:pt x="236" y="147"/>
                  </a:cubicBezTo>
                  <a:cubicBezTo>
                    <a:pt x="235" y="146"/>
                    <a:pt x="230" y="148"/>
                    <a:pt x="230" y="148"/>
                  </a:cubicBezTo>
                  <a:cubicBezTo>
                    <a:pt x="232" y="144"/>
                    <a:pt x="232" y="144"/>
                    <a:pt x="232" y="144"/>
                  </a:cubicBezTo>
                  <a:cubicBezTo>
                    <a:pt x="229" y="143"/>
                    <a:pt x="229" y="143"/>
                    <a:pt x="229" y="143"/>
                  </a:cubicBezTo>
                  <a:cubicBezTo>
                    <a:pt x="228" y="142"/>
                    <a:pt x="228" y="142"/>
                    <a:pt x="228" y="142"/>
                  </a:cubicBezTo>
                  <a:cubicBezTo>
                    <a:pt x="228" y="142"/>
                    <a:pt x="231" y="142"/>
                    <a:pt x="231" y="142"/>
                  </a:cubicBezTo>
                  <a:cubicBezTo>
                    <a:pt x="232" y="142"/>
                    <a:pt x="234" y="141"/>
                    <a:pt x="234" y="141"/>
                  </a:cubicBezTo>
                  <a:cubicBezTo>
                    <a:pt x="234" y="139"/>
                    <a:pt x="234" y="139"/>
                    <a:pt x="234" y="139"/>
                  </a:cubicBezTo>
                  <a:cubicBezTo>
                    <a:pt x="231" y="137"/>
                    <a:pt x="231" y="137"/>
                    <a:pt x="231" y="137"/>
                  </a:cubicBezTo>
                  <a:cubicBezTo>
                    <a:pt x="232" y="136"/>
                    <a:pt x="232" y="136"/>
                    <a:pt x="232" y="136"/>
                  </a:cubicBezTo>
                  <a:cubicBezTo>
                    <a:pt x="233" y="134"/>
                    <a:pt x="233" y="134"/>
                    <a:pt x="233" y="134"/>
                  </a:cubicBezTo>
                  <a:cubicBezTo>
                    <a:pt x="235" y="133"/>
                    <a:pt x="235" y="133"/>
                    <a:pt x="235" y="133"/>
                  </a:cubicBezTo>
                  <a:cubicBezTo>
                    <a:pt x="238" y="127"/>
                    <a:pt x="238" y="127"/>
                    <a:pt x="238" y="127"/>
                  </a:cubicBezTo>
                  <a:cubicBezTo>
                    <a:pt x="237" y="125"/>
                    <a:pt x="237" y="125"/>
                    <a:pt x="237" y="125"/>
                  </a:cubicBezTo>
                  <a:cubicBezTo>
                    <a:pt x="235" y="125"/>
                    <a:pt x="235" y="125"/>
                    <a:pt x="235" y="125"/>
                  </a:cubicBezTo>
                  <a:cubicBezTo>
                    <a:pt x="235" y="121"/>
                    <a:pt x="235" y="121"/>
                    <a:pt x="235" y="121"/>
                  </a:cubicBezTo>
                  <a:cubicBezTo>
                    <a:pt x="231" y="119"/>
                    <a:pt x="231" y="119"/>
                    <a:pt x="231" y="119"/>
                  </a:cubicBezTo>
                  <a:cubicBezTo>
                    <a:pt x="231" y="119"/>
                    <a:pt x="228" y="117"/>
                    <a:pt x="228" y="116"/>
                  </a:cubicBezTo>
                  <a:cubicBezTo>
                    <a:pt x="228" y="116"/>
                    <a:pt x="228" y="114"/>
                    <a:pt x="227" y="115"/>
                  </a:cubicBezTo>
                  <a:cubicBezTo>
                    <a:pt x="226" y="115"/>
                    <a:pt x="225" y="114"/>
                    <a:pt x="225" y="114"/>
                  </a:cubicBezTo>
                  <a:cubicBezTo>
                    <a:pt x="225" y="114"/>
                    <a:pt x="225" y="111"/>
                    <a:pt x="225" y="111"/>
                  </a:cubicBezTo>
                  <a:cubicBezTo>
                    <a:pt x="225" y="111"/>
                    <a:pt x="227" y="110"/>
                    <a:pt x="227" y="109"/>
                  </a:cubicBezTo>
                  <a:cubicBezTo>
                    <a:pt x="228" y="108"/>
                    <a:pt x="227" y="106"/>
                    <a:pt x="227" y="106"/>
                  </a:cubicBezTo>
                  <a:cubicBezTo>
                    <a:pt x="226" y="106"/>
                    <a:pt x="224" y="107"/>
                    <a:pt x="224" y="107"/>
                  </a:cubicBezTo>
                  <a:cubicBezTo>
                    <a:pt x="218" y="108"/>
                    <a:pt x="218" y="108"/>
                    <a:pt x="218" y="108"/>
                  </a:cubicBezTo>
                  <a:cubicBezTo>
                    <a:pt x="216" y="107"/>
                    <a:pt x="216" y="107"/>
                    <a:pt x="216" y="107"/>
                  </a:cubicBezTo>
                  <a:cubicBezTo>
                    <a:pt x="216" y="107"/>
                    <a:pt x="217" y="107"/>
                    <a:pt x="217" y="106"/>
                  </a:cubicBezTo>
                  <a:cubicBezTo>
                    <a:pt x="218" y="105"/>
                    <a:pt x="218" y="104"/>
                    <a:pt x="219" y="103"/>
                  </a:cubicBezTo>
                  <a:cubicBezTo>
                    <a:pt x="220" y="102"/>
                    <a:pt x="220" y="103"/>
                    <a:pt x="221" y="101"/>
                  </a:cubicBezTo>
                  <a:cubicBezTo>
                    <a:pt x="223" y="100"/>
                    <a:pt x="225" y="98"/>
                    <a:pt x="225" y="98"/>
                  </a:cubicBezTo>
                  <a:cubicBezTo>
                    <a:pt x="225" y="95"/>
                    <a:pt x="225" y="95"/>
                    <a:pt x="225" y="95"/>
                  </a:cubicBezTo>
                  <a:cubicBezTo>
                    <a:pt x="224" y="92"/>
                    <a:pt x="224" y="92"/>
                    <a:pt x="224" y="92"/>
                  </a:cubicBezTo>
                  <a:cubicBezTo>
                    <a:pt x="224" y="92"/>
                    <a:pt x="223" y="91"/>
                    <a:pt x="222" y="91"/>
                  </a:cubicBezTo>
                  <a:cubicBezTo>
                    <a:pt x="221" y="91"/>
                    <a:pt x="222" y="93"/>
                    <a:pt x="220" y="91"/>
                  </a:cubicBezTo>
                  <a:cubicBezTo>
                    <a:pt x="219" y="90"/>
                    <a:pt x="219" y="90"/>
                    <a:pt x="218" y="88"/>
                  </a:cubicBezTo>
                  <a:cubicBezTo>
                    <a:pt x="217" y="87"/>
                    <a:pt x="217" y="85"/>
                    <a:pt x="217" y="85"/>
                  </a:cubicBezTo>
                  <a:cubicBezTo>
                    <a:pt x="217" y="85"/>
                    <a:pt x="215" y="84"/>
                    <a:pt x="216" y="84"/>
                  </a:cubicBezTo>
                  <a:cubicBezTo>
                    <a:pt x="218" y="84"/>
                    <a:pt x="219" y="85"/>
                    <a:pt x="220" y="84"/>
                  </a:cubicBezTo>
                  <a:cubicBezTo>
                    <a:pt x="221" y="83"/>
                    <a:pt x="221" y="84"/>
                    <a:pt x="221" y="83"/>
                  </a:cubicBezTo>
                  <a:cubicBezTo>
                    <a:pt x="221" y="82"/>
                    <a:pt x="222" y="79"/>
                    <a:pt x="222" y="79"/>
                  </a:cubicBezTo>
                  <a:cubicBezTo>
                    <a:pt x="222" y="78"/>
                    <a:pt x="222" y="78"/>
                    <a:pt x="224" y="77"/>
                  </a:cubicBezTo>
                  <a:cubicBezTo>
                    <a:pt x="227" y="76"/>
                    <a:pt x="226" y="76"/>
                    <a:pt x="228" y="76"/>
                  </a:cubicBezTo>
                  <a:cubicBezTo>
                    <a:pt x="229" y="75"/>
                    <a:pt x="230" y="74"/>
                    <a:pt x="229" y="74"/>
                  </a:cubicBezTo>
                  <a:cubicBezTo>
                    <a:pt x="229" y="73"/>
                    <a:pt x="227" y="73"/>
                    <a:pt x="227" y="73"/>
                  </a:cubicBezTo>
                  <a:cubicBezTo>
                    <a:pt x="226" y="72"/>
                    <a:pt x="224" y="74"/>
                    <a:pt x="224" y="74"/>
                  </a:cubicBezTo>
                  <a:cubicBezTo>
                    <a:pt x="224" y="74"/>
                    <a:pt x="222" y="75"/>
                    <a:pt x="221" y="76"/>
                  </a:cubicBezTo>
                  <a:cubicBezTo>
                    <a:pt x="220" y="77"/>
                    <a:pt x="219" y="76"/>
                    <a:pt x="218" y="76"/>
                  </a:cubicBezTo>
                  <a:cubicBezTo>
                    <a:pt x="217" y="76"/>
                    <a:pt x="217" y="76"/>
                    <a:pt x="217" y="76"/>
                  </a:cubicBezTo>
                  <a:cubicBezTo>
                    <a:pt x="217" y="76"/>
                    <a:pt x="215" y="75"/>
                    <a:pt x="214" y="77"/>
                  </a:cubicBezTo>
                  <a:cubicBezTo>
                    <a:pt x="214" y="79"/>
                    <a:pt x="212" y="81"/>
                    <a:pt x="212" y="81"/>
                  </a:cubicBezTo>
                  <a:cubicBezTo>
                    <a:pt x="212" y="81"/>
                    <a:pt x="211" y="82"/>
                    <a:pt x="211" y="80"/>
                  </a:cubicBezTo>
                  <a:cubicBezTo>
                    <a:pt x="211" y="79"/>
                    <a:pt x="210" y="76"/>
                    <a:pt x="210" y="76"/>
                  </a:cubicBezTo>
                  <a:cubicBezTo>
                    <a:pt x="210" y="76"/>
                    <a:pt x="210" y="76"/>
                    <a:pt x="210" y="76"/>
                  </a:cubicBezTo>
                  <a:cubicBezTo>
                    <a:pt x="209" y="76"/>
                    <a:pt x="206" y="75"/>
                    <a:pt x="206" y="75"/>
                  </a:cubicBezTo>
                  <a:cubicBezTo>
                    <a:pt x="206" y="75"/>
                    <a:pt x="207" y="75"/>
                    <a:pt x="207" y="73"/>
                  </a:cubicBezTo>
                  <a:cubicBezTo>
                    <a:pt x="206" y="72"/>
                    <a:pt x="206" y="71"/>
                    <a:pt x="206" y="71"/>
                  </a:cubicBezTo>
                  <a:cubicBezTo>
                    <a:pt x="207" y="71"/>
                    <a:pt x="208" y="71"/>
                    <a:pt x="208" y="71"/>
                  </a:cubicBezTo>
                  <a:cubicBezTo>
                    <a:pt x="209" y="71"/>
                    <a:pt x="209" y="71"/>
                    <a:pt x="209" y="69"/>
                  </a:cubicBezTo>
                  <a:cubicBezTo>
                    <a:pt x="209" y="66"/>
                    <a:pt x="208" y="65"/>
                    <a:pt x="208" y="65"/>
                  </a:cubicBezTo>
                  <a:cubicBezTo>
                    <a:pt x="208" y="65"/>
                    <a:pt x="207" y="64"/>
                    <a:pt x="207" y="64"/>
                  </a:cubicBezTo>
                  <a:cubicBezTo>
                    <a:pt x="207" y="60"/>
                    <a:pt x="207" y="60"/>
                    <a:pt x="207" y="60"/>
                  </a:cubicBezTo>
                  <a:cubicBezTo>
                    <a:pt x="207" y="60"/>
                    <a:pt x="207" y="59"/>
                    <a:pt x="206" y="58"/>
                  </a:cubicBezTo>
                  <a:cubicBezTo>
                    <a:pt x="205" y="57"/>
                    <a:pt x="205" y="56"/>
                    <a:pt x="204" y="57"/>
                  </a:cubicBezTo>
                  <a:cubicBezTo>
                    <a:pt x="204" y="57"/>
                    <a:pt x="203" y="58"/>
                    <a:pt x="202" y="58"/>
                  </a:cubicBezTo>
                  <a:cubicBezTo>
                    <a:pt x="201" y="57"/>
                    <a:pt x="199" y="56"/>
                    <a:pt x="199" y="56"/>
                  </a:cubicBezTo>
                  <a:cubicBezTo>
                    <a:pt x="195" y="54"/>
                    <a:pt x="195" y="54"/>
                    <a:pt x="195" y="54"/>
                  </a:cubicBezTo>
                  <a:cubicBezTo>
                    <a:pt x="195" y="54"/>
                    <a:pt x="195" y="54"/>
                    <a:pt x="194" y="55"/>
                  </a:cubicBezTo>
                  <a:cubicBezTo>
                    <a:pt x="194" y="56"/>
                    <a:pt x="193" y="55"/>
                    <a:pt x="193" y="57"/>
                  </a:cubicBezTo>
                  <a:cubicBezTo>
                    <a:pt x="194" y="58"/>
                    <a:pt x="194" y="59"/>
                    <a:pt x="194" y="60"/>
                  </a:cubicBezTo>
                  <a:cubicBezTo>
                    <a:pt x="193" y="61"/>
                    <a:pt x="193" y="62"/>
                    <a:pt x="193" y="64"/>
                  </a:cubicBezTo>
                  <a:cubicBezTo>
                    <a:pt x="192" y="65"/>
                    <a:pt x="191" y="65"/>
                    <a:pt x="191" y="66"/>
                  </a:cubicBezTo>
                  <a:cubicBezTo>
                    <a:pt x="191" y="67"/>
                    <a:pt x="192" y="67"/>
                    <a:pt x="192" y="68"/>
                  </a:cubicBezTo>
                  <a:cubicBezTo>
                    <a:pt x="192" y="68"/>
                    <a:pt x="191" y="70"/>
                    <a:pt x="190" y="70"/>
                  </a:cubicBezTo>
                  <a:cubicBezTo>
                    <a:pt x="190" y="71"/>
                    <a:pt x="189" y="72"/>
                    <a:pt x="188" y="72"/>
                  </a:cubicBezTo>
                  <a:cubicBezTo>
                    <a:pt x="188" y="71"/>
                    <a:pt x="187" y="71"/>
                    <a:pt x="186" y="71"/>
                  </a:cubicBezTo>
                  <a:cubicBezTo>
                    <a:pt x="185" y="71"/>
                    <a:pt x="184" y="72"/>
                    <a:pt x="184" y="72"/>
                  </a:cubicBezTo>
                  <a:cubicBezTo>
                    <a:pt x="184" y="72"/>
                    <a:pt x="183" y="73"/>
                    <a:pt x="182" y="72"/>
                  </a:cubicBezTo>
                  <a:cubicBezTo>
                    <a:pt x="180" y="71"/>
                    <a:pt x="179" y="70"/>
                    <a:pt x="179" y="70"/>
                  </a:cubicBezTo>
                  <a:cubicBezTo>
                    <a:pt x="179" y="68"/>
                    <a:pt x="179" y="68"/>
                    <a:pt x="179" y="68"/>
                  </a:cubicBezTo>
                  <a:cubicBezTo>
                    <a:pt x="179" y="68"/>
                    <a:pt x="183" y="69"/>
                    <a:pt x="178" y="66"/>
                  </a:cubicBezTo>
                  <a:cubicBezTo>
                    <a:pt x="174" y="64"/>
                    <a:pt x="174" y="64"/>
                    <a:pt x="174" y="64"/>
                  </a:cubicBezTo>
                  <a:cubicBezTo>
                    <a:pt x="174" y="64"/>
                    <a:pt x="174" y="65"/>
                    <a:pt x="173" y="66"/>
                  </a:cubicBezTo>
                  <a:cubicBezTo>
                    <a:pt x="172" y="66"/>
                    <a:pt x="172" y="67"/>
                    <a:pt x="172" y="67"/>
                  </a:cubicBezTo>
                  <a:cubicBezTo>
                    <a:pt x="171" y="69"/>
                    <a:pt x="171" y="69"/>
                    <a:pt x="171" y="69"/>
                  </a:cubicBezTo>
                  <a:cubicBezTo>
                    <a:pt x="170" y="69"/>
                    <a:pt x="170" y="69"/>
                    <a:pt x="170" y="69"/>
                  </a:cubicBezTo>
                  <a:cubicBezTo>
                    <a:pt x="168" y="72"/>
                    <a:pt x="168" y="72"/>
                    <a:pt x="168" y="72"/>
                  </a:cubicBezTo>
                  <a:cubicBezTo>
                    <a:pt x="168" y="72"/>
                    <a:pt x="167" y="73"/>
                    <a:pt x="166" y="73"/>
                  </a:cubicBezTo>
                  <a:cubicBezTo>
                    <a:pt x="166" y="73"/>
                    <a:pt x="165" y="73"/>
                    <a:pt x="165" y="73"/>
                  </a:cubicBezTo>
                  <a:cubicBezTo>
                    <a:pt x="164" y="73"/>
                    <a:pt x="163" y="73"/>
                    <a:pt x="163" y="72"/>
                  </a:cubicBezTo>
                  <a:cubicBezTo>
                    <a:pt x="162" y="72"/>
                    <a:pt x="162" y="72"/>
                    <a:pt x="162" y="71"/>
                  </a:cubicBezTo>
                  <a:cubicBezTo>
                    <a:pt x="162" y="70"/>
                    <a:pt x="162" y="68"/>
                    <a:pt x="161" y="67"/>
                  </a:cubicBezTo>
                  <a:cubicBezTo>
                    <a:pt x="161" y="66"/>
                    <a:pt x="161" y="66"/>
                    <a:pt x="160" y="64"/>
                  </a:cubicBezTo>
                  <a:cubicBezTo>
                    <a:pt x="159" y="63"/>
                    <a:pt x="158" y="61"/>
                    <a:pt x="158" y="61"/>
                  </a:cubicBezTo>
                  <a:cubicBezTo>
                    <a:pt x="153" y="58"/>
                    <a:pt x="153" y="58"/>
                    <a:pt x="153" y="58"/>
                  </a:cubicBezTo>
                  <a:cubicBezTo>
                    <a:pt x="153" y="58"/>
                    <a:pt x="154" y="57"/>
                    <a:pt x="152" y="57"/>
                  </a:cubicBezTo>
                  <a:cubicBezTo>
                    <a:pt x="151" y="58"/>
                    <a:pt x="149" y="60"/>
                    <a:pt x="149" y="60"/>
                  </a:cubicBezTo>
                  <a:cubicBezTo>
                    <a:pt x="149" y="60"/>
                    <a:pt x="149" y="62"/>
                    <a:pt x="149" y="63"/>
                  </a:cubicBezTo>
                  <a:cubicBezTo>
                    <a:pt x="149" y="63"/>
                    <a:pt x="148" y="64"/>
                    <a:pt x="148" y="65"/>
                  </a:cubicBezTo>
                  <a:cubicBezTo>
                    <a:pt x="149" y="67"/>
                    <a:pt x="150" y="69"/>
                    <a:pt x="149" y="70"/>
                  </a:cubicBezTo>
                  <a:cubicBezTo>
                    <a:pt x="149" y="70"/>
                    <a:pt x="148" y="72"/>
                    <a:pt x="148" y="74"/>
                  </a:cubicBezTo>
                  <a:cubicBezTo>
                    <a:pt x="148" y="76"/>
                    <a:pt x="149" y="78"/>
                    <a:pt x="148" y="78"/>
                  </a:cubicBezTo>
                  <a:cubicBezTo>
                    <a:pt x="147" y="79"/>
                    <a:pt x="147" y="80"/>
                    <a:pt x="147" y="80"/>
                  </a:cubicBezTo>
                  <a:cubicBezTo>
                    <a:pt x="146" y="80"/>
                    <a:pt x="146" y="80"/>
                    <a:pt x="146" y="80"/>
                  </a:cubicBezTo>
                  <a:cubicBezTo>
                    <a:pt x="146" y="80"/>
                    <a:pt x="146" y="79"/>
                    <a:pt x="147" y="76"/>
                  </a:cubicBezTo>
                  <a:cubicBezTo>
                    <a:pt x="147" y="73"/>
                    <a:pt x="146" y="72"/>
                    <a:pt x="146" y="71"/>
                  </a:cubicBezTo>
                  <a:cubicBezTo>
                    <a:pt x="145" y="71"/>
                    <a:pt x="145" y="71"/>
                    <a:pt x="145" y="70"/>
                  </a:cubicBezTo>
                  <a:cubicBezTo>
                    <a:pt x="145" y="69"/>
                    <a:pt x="145" y="68"/>
                    <a:pt x="145" y="68"/>
                  </a:cubicBezTo>
                  <a:cubicBezTo>
                    <a:pt x="145" y="68"/>
                    <a:pt x="143" y="66"/>
                    <a:pt x="143" y="65"/>
                  </a:cubicBezTo>
                  <a:cubicBezTo>
                    <a:pt x="143" y="64"/>
                    <a:pt x="144" y="63"/>
                    <a:pt x="144" y="61"/>
                  </a:cubicBezTo>
                  <a:cubicBezTo>
                    <a:pt x="144" y="58"/>
                    <a:pt x="145" y="58"/>
                    <a:pt x="144" y="57"/>
                  </a:cubicBezTo>
                  <a:cubicBezTo>
                    <a:pt x="143" y="56"/>
                    <a:pt x="144" y="55"/>
                    <a:pt x="143" y="54"/>
                  </a:cubicBezTo>
                  <a:cubicBezTo>
                    <a:pt x="142" y="54"/>
                    <a:pt x="142" y="55"/>
                    <a:pt x="141" y="54"/>
                  </a:cubicBezTo>
                  <a:cubicBezTo>
                    <a:pt x="141" y="54"/>
                    <a:pt x="141" y="55"/>
                    <a:pt x="141" y="55"/>
                  </a:cubicBezTo>
                  <a:cubicBezTo>
                    <a:pt x="142" y="53"/>
                    <a:pt x="142" y="53"/>
                    <a:pt x="142" y="53"/>
                  </a:cubicBezTo>
                  <a:cubicBezTo>
                    <a:pt x="142" y="53"/>
                    <a:pt x="143" y="49"/>
                    <a:pt x="142" y="51"/>
                  </a:cubicBezTo>
                  <a:cubicBezTo>
                    <a:pt x="141" y="52"/>
                    <a:pt x="138" y="53"/>
                    <a:pt x="138" y="52"/>
                  </a:cubicBezTo>
                  <a:cubicBezTo>
                    <a:pt x="139" y="51"/>
                    <a:pt x="138" y="50"/>
                    <a:pt x="138" y="50"/>
                  </a:cubicBezTo>
                  <a:cubicBezTo>
                    <a:pt x="138" y="50"/>
                    <a:pt x="134" y="50"/>
                    <a:pt x="134" y="50"/>
                  </a:cubicBezTo>
                  <a:cubicBezTo>
                    <a:pt x="134" y="50"/>
                    <a:pt x="134" y="49"/>
                    <a:pt x="134" y="51"/>
                  </a:cubicBezTo>
                  <a:cubicBezTo>
                    <a:pt x="134" y="52"/>
                    <a:pt x="135" y="54"/>
                    <a:pt x="133" y="54"/>
                  </a:cubicBezTo>
                  <a:cubicBezTo>
                    <a:pt x="131" y="55"/>
                    <a:pt x="130" y="55"/>
                    <a:pt x="130" y="55"/>
                  </a:cubicBezTo>
                  <a:cubicBezTo>
                    <a:pt x="130" y="54"/>
                    <a:pt x="128" y="53"/>
                    <a:pt x="128" y="53"/>
                  </a:cubicBezTo>
                  <a:cubicBezTo>
                    <a:pt x="128" y="53"/>
                    <a:pt x="127" y="53"/>
                    <a:pt x="126" y="53"/>
                  </a:cubicBezTo>
                  <a:cubicBezTo>
                    <a:pt x="126" y="54"/>
                    <a:pt x="124" y="54"/>
                    <a:pt x="124" y="54"/>
                  </a:cubicBezTo>
                  <a:cubicBezTo>
                    <a:pt x="124" y="56"/>
                    <a:pt x="124" y="56"/>
                    <a:pt x="124" y="56"/>
                  </a:cubicBezTo>
                  <a:cubicBezTo>
                    <a:pt x="124" y="57"/>
                    <a:pt x="124" y="57"/>
                    <a:pt x="124" y="57"/>
                  </a:cubicBezTo>
                  <a:cubicBezTo>
                    <a:pt x="124" y="57"/>
                    <a:pt x="123" y="57"/>
                    <a:pt x="123" y="57"/>
                  </a:cubicBezTo>
                  <a:cubicBezTo>
                    <a:pt x="122" y="58"/>
                    <a:pt x="121" y="58"/>
                    <a:pt x="122" y="59"/>
                  </a:cubicBezTo>
                  <a:cubicBezTo>
                    <a:pt x="122" y="59"/>
                    <a:pt x="122" y="59"/>
                    <a:pt x="122" y="61"/>
                  </a:cubicBezTo>
                  <a:cubicBezTo>
                    <a:pt x="122" y="62"/>
                    <a:pt x="122" y="62"/>
                    <a:pt x="122" y="63"/>
                  </a:cubicBezTo>
                  <a:cubicBezTo>
                    <a:pt x="121" y="64"/>
                    <a:pt x="121" y="65"/>
                    <a:pt x="120" y="66"/>
                  </a:cubicBezTo>
                  <a:cubicBezTo>
                    <a:pt x="120" y="66"/>
                    <a:pt x="119" y="67"/>
                    <a:pt x="119" y="67"/>
                  </a:cubicBezTo>
                  <a:cubicBezTo>
                    <a:pt x="118" y="68"/>
                    <a:pt x="118" y="68"/>
                    <a:pt x="117" y="68"/>
                  </a:cubicBezTo>
                  <a:cubicBezTo>
                    <a:pt x="116" y="68"/>
                    <a:pt x="116" y="69"/>
                    <a:pt x="116" y="68"/>
                  </a:cubicBezTo>
                  <a:cubicBezTo>
                    <a:pt x="116" y="66"/>
                    <a:pt x="116" y="65"/>
                    <a:pt x="116" y="63"/>
                  </a:cubicBezTo>
                  <a:cubicBezTo>
                    <a:pt x="116" y="62"/>
                    <a:pt x="117" y="62"/>
                    <a:pt x="115" y="60"/>
                  </a:cubicBezTo>
                  <a:cubicBezTo>
                    <a:pt x="114" y="58"/>
                    <a:pt x="113" y="58"/>
                    <a:pt x="113" y="57"/>
                  </a:cubicBezTo>
                  <a:cubicBezTo>
                    <a:pt x="113" y="57"/>
                    <a:pt x="113" y="56"/>
                    <a:pt x="113" y="55"/>
                  </a:cubicBezTo>
                  <a:cubicBezTo>
                    <a:pt x="113" y="54"/>
                    <a:pt x="113" y="56"/>
                    <a:pt x="113" y="52"/>
                  </a:cubicBezTo>
                  <a:cubicBezTo>
                    <a:pt x="114" y="49"/>
                    <a:pt x="113" y="48"/>
                    <a:pt x="113" y="48"/>
                  </a:cubicBezTo>
                  <a:cubicBezTo>
                    <a:pt x="113" y="48"/>
                    <a:pt x="114" y="43"/>
                    <a:pt x="114" y="43"/>
                  </a:cubicBezTo>
                  <a:cubicBezTo>
                    <a:pt x="113" y="43"/>
                    <a:pt x="110" y="43"/>
                    <a:pt x="109" y="43"/>
                  </a:cubicBezTo>
                  <a:cubicBezTo>
                    <a:pt x="108" y="43"/>
                    <a:pt x="108" y="43"/>
                    <a:pt x="107" y="43"/>
                  </a:cubicBezTo>
                  <a:cubicBezTo>
                    <a:pt x="107" y="44"/>
                    <a:pt x="106" y="43"/>
                    <a:pt x="106" y="45"/>
                  </a:cubicBezTo>
                  <a:cubicBezTo>
                    <a:pt x="105" y="47"/>
                    <a:pt x="104" y="47"/>
                    <a:pt x="104" y="49"/>
                  </a:cubicBezTo>
                  <a:cubicBezTo>
                    <a:pt x="104" y="50"/>
                    <a:pt x="104" y="52"/>
                    <a:pt x="104" y="52"/>
                  </a:cubicBezTo>
                  <a:cubicBezTo>
                    <a:pt x="104" y="53"/>
                    <a:pt x="103" y="54"/>
                    <a:pt x="103" y="54"/>
                  </a:cubicBezTo>
                  <a:cubicBezTo>
                    <a:pt x="103" y="54"/>
                    <a:pt x="103" y="55"/>
                    <a:pt x="103" y="57"/>
                  </a:cubicBezTo>
                  <a:cubicBezTo>
                    <a:pt x="102" y="59"/>
                    <a:pt x="102" y="60"/>
                    <a:pt x="102" y="61"/>
                  </a:cubicBezTo>
                  <a:cubicBezTo>
                    <a:pt x="102" y="61"/>
                    <a:pt x="102" y="61"/>
                    <a:pt x="101" y="62"/>
                  </a:cubicBezTo>
                  <a:cubicBezTo>
                    <a:pt x="100" y="63"/>
                    <a:pt x="98" y="66"/>
                    <a:pt x="97" y="66"/>
                  </a:cubicBezTo>
                  <a:cubicBezTo>
                    <a:pt x="97" y="66"/>
                    <a:pt x="97" y="66"/>
                    <a:pt x="96" y="67"/>
                  </a:cubicBezTo>
                  <a:cubicBezTo>
                    <a:pt x="96" y="67"/>
                    <a:pt x="94" y="70"/>
                    <a:pt x="93" y="70"/>
                  </a:cubicBezTo>
                  <a:cubicBezTo>
                    <a:pt x="92" y="71"/>
                    <a:pt x="93" y="71"/>
                    <a:pt x="92" y="71"/>
                  </a:cubicBezTo>
                  <a:cubicBezTo>
                    <a:pt x="92" y="70"/>
                    <a:pt x="91" y="70"/>
                    <a:pt x="91" y="69"/>
                  </a:cubicBezTo>
                  <a:cubicBezTo>
                    <a:pt x="91" y="67"/>
                    <a:pt x="91" y="67"/>
                    <a:pt x="92" y="65"/>
                  </a:cubicBezTo>
                  <a:cubicBezTo>
                    <a:pt x="92" y="64"/>
                    <a:pt x="93" y="62"/>
                    <a:pt x="93" y="62"/>
                  </a:cubicBezTo>
                  <a:cubicBezTo>
                    <a:pt x="93" y="62"/>
                    <a:pt x="94" y="61"/>
                    <a:pt x="93" y="61"/>
                  </a:cubicBezTo>
                  <a:cubicBezTo>
                    <a:pt x="92" y="61"/>
                    <a:pt x="91" y="61"/>
                    <a:pt x="90" y="61"/>
                  </a:cubicBezTo>
                  <a:cubicBezTo>
                    <a:pt x="88" y="61"/>
                    <a:pt x="86" y="62"/>
                    <a:pt x="85" y="63"/>
                  </a:cubicBezTo>
                  <a:cubicBezTo>
                    <a:pt x="84" y="63"/>
                    <a:pt x="84" y="64"/>
                    <a:pt x="82" y="66"/>
                  </a:cubicBezTo>
                  <a:cubicBezTo>
                    <a:pt x="80" y="67"/>
                    <a:pt x="80" y="67"/>
                    <a:pt x="80" y="67"/>
                  </a:cubicBezTo>
                  <a:cubicBezTo>
                    <a:pt x="79" y="69"/>
                    <a:pt x="79" y="69"/>
                    <a:pt x="79" y="69"/>
                  </a:cubicBezTo>
                  <a:cubicBezTo>
                    <a:pt x="79" y="70"/>
                    <a:pt x="79" y="70"/>
                    <a:pt x="79" y="70"/>
                  </a:cubicBezTo>
                  <a:cubicBezTo>
                    <a:pt x="79" y="70"/>
                    <a:pt x="79" y="68"/>
                    <a:pt x="79" y="68"/>
                  </a:cubicBezTo>
                  <a:cubicBezTo>
                    <a:pt x="79" y="68"/>
                    <a:pt x="78" y="68"/>
                    <a:pt x="78" y="69"/>
                  </a:cubicBezTo>
                  <a:cubicBezTo>
                    <a:pt x="78" y="69"/>
                    <a:pt x="77" y="70"/>
                    <a:pt x="77" y="70"/>
                  </a:cubicBezTo>
                  <a:cubicBezTo>
                    <a:pt x="76" y="71"/>
                    <a:pt x="76" y="72"/>
                    <a:pt x="76" y="73"/>
                  </a:cubicBezTo>
                  <a:cubicBezTo>
                    <a:pt x="75" y="74"/>
                    <a:pt x="75" y="76"/>
                    <a:pt x="74" y="76"/>
                  </a:cubicBezTo>
                  <a:cubicBezTo>
                    <a:pt x="74" y="76"/>
                    <a:pt x="74" y="77"/>
                    <a:pt x="74" y="77"/>
                  </a:cubicBezTo>
                  <a:cubicBezTo>
                    <a:pt x="73" y="77"/>
                    <a:pt x="72" y="78"/>
                    <a:pt x="72" y="78"/>
                  </a:cubicBezTo>
                  <a:cubicBezTo>
                    <a:pt x="72" y="79"/>
                    <a:pt x="71" y="77"/>
                    <a:pt x="71" y="75"/>
                  </a:cubicBezTo>
                  <a:cubicBezTo>
                    <a:pt x="72" y="74"/>
                    <a:pt x="72" y="74"/>
                    <a:pt x="72" y="73"/>
                  </a:cubicBezTo>
                  <a:cubicBezTo>
                    <a:pt x="73" y="73"/>
                    <a:pt x="73" y="71"/>
                    <a:pt x="74" y="71"/>
                  </a:cubicBezTo>
                  <a:cubicBezTo>
                    <a:pt x="74" y="71"/>
                    <a:pt x="74" y="72"/>
                    <a:pt x="74" y="70"/>
                  </a:cubicBezTo>
                  <a:cubicBezTo>
                    <a:pt x="75" y="68"/>
                    <a:pt x="75" y="67"/>
                    <a:pt x="75" y="67"/>
                  </a:cubicBezTo>
                  <a:cubicBezTo>
                    <a:pt x="75" y="67"/>
                    <a:pt x="75" y="67"/>
                    <a:pt x="75" y="66"/>
                  </a:cubicBezTo>
                  <a:cubicBezTo>
                    <a:pt x="74" y="65"/>
                    <a:pt x="74" y="66"/>
                    <a:pt x="74" y="65"/>
                  </a:cubicBezTo>
                  <a:cubicBezTo>
                    <a:pt x="75" y="64"/>
                    <a:pt x="75" y="63"/>
                    <a:pt x="75" y="62"/>
                  </a:cubicBezTo>
                  <a:cubicBezTo>
                    <a:pt x="76" y="62"/>
                    <a:pt x="76" y="61"/>
                    <a:pt x="76" y="61"/>
                  </a:cubicBezTo>
                  <a:cubicBezTo>
                    <a:pt x="76" y="61"/>
                    <a:pt x="76" y="61"/>
                    <a:pt x="76" y="60"/>
                  </a:cubicBezTo>
                  <a:cubicBezTo>
                    <a:pt x="76" y="60"/>
                    <a:pt x="75" y="59"/>
                    <a:pt x="75" y="59"/>
                  </a:cubicBezTo>
                  <a:cubicBezTo>
                    <a:pt x="75" y="59"/>
                    <a:pt x="75" y="58"/>
                    <a:pt x="75" y="58"/>
                  </a:cubicBezTo>
                  <a:cubicBezTo>
                    <a:pt x="75" y="58"/>
                    <a:pt x="76" y="57"/>
                    <a:pt x="76" y="56"/>
                  </a:cubicBezTo>
                  <a:cubicBezTo>
                    <a:pt x="75" y="56"/>
                    <a:pt x="75" y="55"/>
                    <a:pt x="74" y="54"/>
                  </a:cubicBezTo>
                  <a:cubicBezTo>
                    <a:pt x="73" y="54"/>
                    <a:pt x="73" y="54"/>
                    <a:pt x="73" y="53"/>
                  </a:cubicBezTo>
                  <a:cubicBezTo>
                    <a:pt x="73" y="53"/>
                    <a:pt x="71" y="52"/>
                    <a:pt x="71" y="52"/>
                  </a:cubicBezTo>
                  <a:cubicBezTo>
                    <a:pt x="71" y="52"/>
                    <a:pt x="72" y="50"/>
                    <a:pt x="72" y="50"/>
                  </a:cubicBezTo>
                  <a:cubicBezTo>
                    <a:pt x="72" y="50"/>
                    <a:pt x="72" y="49"/>
                    <a:pt x="73" y="49"/>
                  </a:cubicBezTo>
                  <a:cubicBezTo>
                    <a:pt x="73" y="50"/>
                    <a:pt x="73" y="51"/>
                    <a:pt x="73" y="51"/>
                  </a:cubicBezTo>
                  <a:cubicBezTo>
                    <a:pt x="73" y="52"/>
                    <a:pt x="76" y="53"/>
                    <a:pt x="76" y="53"/>
                  </a:cubicBezTo>
                  <a:cubicBezTo>
                    <a:pt x="76" y="53"/>
                    <a:pt x="78" y="52"/>
                    <a:pt x="78" y="52"/>
                  </a:cubicBezTo>
                  <a:cubicBezTo>
                    <a:pt x="79" y="52"/>
                    <a:pt x="79" y="50"/>
                    <a:pt x="79" y="50"/>
                  </a:cubicBezTo>
                  <a:cubicBezTo>
                    <a:pt x="79" y="50"/>
                    <a:pt x="78" y="50"/>
                    <a:pt x="79" y="49"/>
                  </a:cubicBezTo>
                  <a:cubicBezTo>
                    <a:pt x="80" y="49"/>
                    <a:pt x="82" y="48"/>
                    <a:pt x="82" y="48"/>
                  </a:cubicBezTo>
                  <a:cubicBezTo>
                    <a:pt x="82" y="47"/>
                    <a:pt x="83" y="47"/>
                    <a:pt x="83" y="47"/>
                  </a:cubicBezTo>
                  <a:cubicBezTo>
                    <a:pt x="83" y="47"/>
                    <a:pt x="84" y="46"/>
                    <a:pt x="84" y="46"/>
                  </a:cubicBezTo>
                  <a:cubicBezTo>
                    <a:pt x="84" y="45"/>
                    <a:pt x="85" y="45"/>
                    <a:pt x="84" y="44"/>
                  </a:cubicBezTo>
                  <a:cubicBezTo>
                    <a:pt x="84" y="44"/>
                    <a:pt x="84" y="43"/>
                    <a:pt x="84" y="42"/>
                  </a:cubicBezTo>
                  <a:cubicBezTo>
                    <a:pt x="84" y="42"/>
                    <a:pt x="86" y="43"/>
                    <a:pt x="84" y="41"/>
                  </a:cubicBezTo>
                  <a:cubicBezTo>
                    <a:pt x="82" y="40"/>
                    <a:pt x="80" y="39"/>
                    <a:pt x="81" y="39"/>
                  </a:cubicBezTo>
                  <a:cubicBezTo>
                    <a:pt x="82" y="39"/>
                    <a:pt x="83" y="39"/>
                    <a:pt x="83" y="39"/>
                  </a:cubicBezTo>
                  <a:cubicBezTo>
                    <a:pt x="84" y="39"/>
                    <a:pt x="85" y="40"/>
                    <a:pt x="85" y="39"/>
                  </a:cubicBezTo>
                  <a:cubicBezTo>
                    <a:pt x="86" y="39"/>
                    <a:pt x="86" y="39"/>
                    <a:pt x="86" y="38"/>
                  </a:cubicBezTo>
                  <a:cubicBezTo>
                    <a:pt x="85" y="37"/>
                    <a:pt x="85" y="37"/>
                    <a:pt x="85" y="37"/>
                  </a:cubicBezTo>
                  <a:cubicBezTo>
                    <a:pt x="84" y="36"/>
                    <a:pt x="84" y="36"/>
                    <a:pt x="83" y="36"/>
                  </a:cubicBezTo>
                  <a:cubicBezTo>
                    <a:pt x="83" y="36"/>
                    <a:pt x="82" y="37"/>
                    <a:pt x="83" y="35"/>
                  </a:cubicBezTo>
                  <a:cubicBezTo>
                    <a:pt x="83" y="33"/>
                    <a:pt x="83" y="33"/>
                    <a:pt x="83" y="32"/>
                  </a:cubicBezTo>
                  <a:cubicBezTo>
                    <a:pt x="83" y="32"/>
                    <a:pt x="85" y="32"/>
                    <a:pt x="83" y="32"/>
                  </a:cubicBezTo>
                  <a:cubicBezTo>
                    <a:pt x="82" y="31"/>
                    <a:pt x="82" y="31"/>
                    <a:pt x="82" y="31"/>
                  </a:cubicBezTo>
                  <a:cubicBezTo>
                    <a:pt x="81" y="31"/>
                    <a:pt x="82" y="31"/>
                    <a:pt x="80" y="31"/>
                  </a:cubicBezTo>
                  <a:cubicBezTo>
                    <a:pt x="79" y="31"/>
                    <a:pt x="80" y="29"/>
                    <a:pt x="80" y="29"/>
                  </a:cubicBezTo>
                  <a:cubicBezTo>
                    <a:pt x="80" y="28"/>
                    <a:pt x="81" y="24"/>
                    <a:pt x="81" y="24"/>
                  </a:cubicBezTo>
                  <a:cubicBezTo>
                    <a:pt x="80" y="23"/>
                    <a:pt x="80" y="23"/>
                    <a:pt x="80" y="23"/>
                  </a:cubicBezTo>
                  <a:cubicBezTo>
                    <a:pt x="80" y="23"/>
                    <a:pt x="79" y="21"/>
                    <a:pt x="79" y="21"/>
                  </a:cubicBezTo>
                  <a:cubicBezTo>
                    <a:pt x="79" y="20"/>
                    <a:pt x="79" y="19"/>
                    <a:pt x="78" y="19"/>
                  </a:cubicBezTo>
                  <a:cubicBezTo>
                    <a:pt x="78" y="19"/>
                    <a:pt x="77" y="18"/>
                    <a:pt x="77" y="18"/>
                  </a:cubicBezTo>
                  <a:cubicBezTo>
                    <a:pt x="77" y="18"/>
                    <a:pt x="76" y="18"/>
                    <a:pt x="76" y="17"/>
                  </a:cubicBezTo>
                  <a:cubicBezTo>
                    <a:pt x="76" y="16"/>
                    <a:pt x="76" y="15"/>
                    <a:pt x="76" y="15"/>
                  </a:cubicBezTo>
                  <a:cubicBezTo>
                    <a:pt x="76" y="14"/>
                    <a:pt x="76" y="13"/>
                    <a:pt x="76" y="13"/>
                  </a:cubicBezTo>
                  <a:cubicBezTo>
                    <a:pt x="74" y="8"/>
                    <a:pt x="74" y="8"/>
                    <a:pt x="74" y="8"/>
                  </a:cubicBezTo>
                  <a:cubicBezTo>
                    <a:pt x="74" y="7"/>
                    <a:pt x="74" y="7"/>
                    <a:pt x="74" y="7"/>
                  </a:cubicBezTo>
                  <a:cubicBezTo>
                    <a:pt x="73" y="5"/>
                    <a:pt x="73" y="5"/>
                    <a:pt x="73" y="5"/>
                  </a:cubicBezTo>
                  <a:cubicBezTo>
                    <a:pt x="72" y="5"/>
                    <a:pt x="72" y="5"/>
                    <a:pt x="72" y="5"/>
                  </a:cubicBezTo>
                  <a:cubicBezTo>
                    <a:pt x="72" y="3"/>
                    <a:pt x="72" y="3"/>
                    <a:pt x="72" y="3"/>
                  </a:cubicBezTo>
                  <a:cubicBezTo>
                    <a:pt x="72" y="3"/>
                    <a:pt x="71" y="3"/>
                    <a:pt x="71" y="4"/>
                  </a:cubicBezTo>
                  <a:cubicBezTo>
                    <a:pt x="71" y="4"/>
                    <a:pt x="71" y="5"/>
                    <a:pt x="70" y="5"/>
                  </a:cubicBezTo>
                  <a:cubicBezTo>
                    <a:pt x="69" y="5"/>
                    <a:pt x="68" y="4"/>
                    <a:pt x="68" y="4"/>
                  </a:cubicBezTo>
                  <a:cubicBezTo>
                    <a:pt x="68" y="4"/>
                    <a:pt x="68" y="3"/>
                    <a:pt x="68" y="2"/>
                  </a:cubicBezTo>
                  <a:cubicBezTo>
                    <a:pt x="67" y="2"/>
                    <a:pt x="64" y="0"/>
                    <a:pt x="64" y="0"/>
                  </a:cubicBezTo>
                  <a:cubicBezTo>
                    <a:pt x="64" y="0"/>
                    <a:pt x="64" y="0"/>
                    <a:pt x="64" y="1"/>
                  </a:cubicBezTo>
                  <a:cubicBezTo>
                    <a:pt x="64" y="1"/>
                    <a:pt x="63" y="2"/>
                    <a:pt x="63" y="1"/>
                  </a:cubicBezTo>
                  <a:cubicBezTo>
                    <a:pt x="62" y="1"/>
                    <a:pt x="60" y="0"/>
                    <a:pt x="60" y="0"/>
                  </a:cubicBezTo>
                  <a:cubicBezTo>
                    <a:pt x="60" y="0"/>
                    <a:pt x="60" y="1"/>
                    <a:pt x="60" y="1"/>
                  </a:cubicBezTo>
                  <a:cubicBezTo>
                    <a:pt x="60" y="2"/>
                    <a:pt x="61" y="3"/>
                    <a:pt x="61" y="3"/>
                  </a:cubicBezTo>
                  <a:cubicBezTo>
                    <a:pt x="60" y="3"/>
                    <a:pt x="59" y="3"/>
                    <a:pt x="59" y="3"/>
                  </a:cubicBezTo>
                  <a:cubicBezTo>
                    <a:pt x="59" y="3"/>
                    <a:pt x="59" y="3"/>
                    <a:pt x="58" y="3"/>
                  </a:cubicBezTo>
                  <a:cubicBezTo>
                    <a:pt x="58" y="2"/>
                    <a:pt x="57" y="2"/>
                    <a:pt x="57" y="2"/>
                  </a:cubicBezTo>
                  <a:cubicBezTo>
                    <a:pt x="57" y="3"/>
                    <a:pt x="56" y="3"/>
                    <a:pt x="56" y="5"/>
                  </a:cubicBezTo>
                  <a:cubicBezTo>
                    <a:pt x="57" y="6"/>
                    <a:pt x="56" y="6"/>
                    <a:pt x="57" y="7"/>
                  </a:cubicBezTo>
                  <a:cubicBezTo>
                    <a:pt x="58" y="7"/>
                    <a:pt x="58" y="7"/>
                    <a:pt x="59" y="8"/>
                  </a:cubicBezTo>
                  <a:cubicBezTo>
                    <a:pt x="60" y="8"/>
                    <a:pt x="60" y="8"/>
                    <a:pt x="61" y="8"/>
                  </a:cubicBezTo>
                  <a:cubicBezTo>
                    <a:pt x="61" y="8"/>
                    <a:pt x="62" y="8"/>
                    <a:pt x="63" y="8"/>
                  </a:cubicBezTo>
                  <a:cubicBezTo>
                    <a:pt x="63" y="8"/>
                    <a:pt x="64" y="7"/>
                    <a:pt x="64" y="7"/>
                  </a:cubicBezTo>
                  <a:cubicBezTo>
                    <a:pt x="64" y="7"/>
                    <a:pt x="64" y="8"/>
                    <a:pt x="64" y="8"/>
                  </a:cubicBezTo>
                  <a:cubicBezTo>
                    <a:pt x="64" y="8"/>
                    <a:pt x="63" y="8"/>
                    <a:pt x="64" y="9"/>
                  </a:cubicBezTo>
                  <a:cubicBezTo>
                    <a:pt x="64" y="9"/>
                    <a:pt x="64" y="9"/>
                    <a:pt x="64" y="9"/>
                  </a:cubicBezTo>
                  <a:cubicBezTo>
                    <a:pt x="65" y="10"/>
                    <a:pt x="65" y="10"/>
                    <a:pt x="65" y="10"/>
                  </a:cubicBezTo>
                  <a:cubicBezTo>
                    <a:pt x="65" y="10"/>
                    <a:pt x="65" y="10"/>
                    <a:pt x="65" y="10"/>
                  </a:cubicBezTo>
                  <a:cubicBezTo>
                    <a:pt x="65" y="10"/>
                    <a:pt x="65" y="11"/>
                    <a:pt x="65" y="11"/>
                  </a:cubicBezTo>
                  <a:cubicBezTo>
                    <a:pt x="65" y="12"/>
                    <a:pt x="65" y="12"/>
                    <a:pt x="66" y="12"/>
                  </a:cubicBezTo>
                  <a:cubicBezTo>
                    <a:pt x="67" y="13"/>
                    <a:pt x="67" y="12"/>
                    <a:pt x="67" y="12"/>
                  </a:cubicBezTo>
                  <a:cubicBezTo>
                    <a:pt x="67" y="12"/>
                    <a:pt x="69" y="14"/>
                    <a:pt x="68" y="14"/>
                  </a:cubicBezTo>
                  <a:cubicBezTo>
                    <a:pt x="68" y="14"/>
                    <a:pt x="67" y="13"/>
                    <a:pt x="68" y="14"/>
                  </a:cubicBezTo>
                  <a:cubicBezTo>
                    <a:pt x="69" y="15"/>
                    <a:pt x="70" y="15"/>
                    <a:pt x="70" y="15"/>
                  </a:cubicBezTo>
                  <a:cubicBezTo>
                    <a:pt x="70" y="15"/>
                    <a:pt x="69" y="16"/>
                    <a:pt x="67" y="15"/>
                  </a:cubicBezTo>
                  <a:cubicBezTo>
                    <a:pt x="66" y="15"/>
                    <a:pt x="66" y="15"/>
                    <a:pt x="66" y="15"/>
                  </a:cubicBezTo>
                  <a:cubicBezTo>
                    <a:pt x="66" y="15"/>
                    <a:pt x="65" y="14"/>
                    <a:pt x="65" y="14"/>
                  </a:cubicBezTo>
                  <a:cubicBezTo>
                    <a:pt x="64" y="13"/>
                    <a:pt x="64" y="12"/>
                    <a:pt x="64" y="12"/>
                  </a:cubicBezTo>
                  <a:cubicBezTo>
                    <a:pt x="64" y="12"/>
                    <a:pt x="63" y="11"/>
                    <a:pt x="62" y="11"/>
                  </a:cubicBezTo>
                  <a:cubicBezTo>
                    <a:pt x="61" y="10"/>
                    <a:pt x="60" y="11"/>
                    <a:pt x="59" y="11"/>
                  </a:cubicBezTo>
                  <a:cubicBezTo>
                    <a:pt x="59" y="11"/>
                    <a:pt x="58" y="12"/>
                    <a:pt x="57" y="12"/>
                  </a:cubicBezTo>
                  <a:cubicBezTo>
                    <a:pt x="57" y="12"/>
                    <a:pt x="57" y="13"/>
                    <a:pt x="57" y="14"/>
                  </a:cubicBezTo>
                  <a:cubicBezTo>
                    <a:pt x="58" y="15"/>
                    <a:pt x="60" y="19"/>
                    <a:pt x="60" y="19"/>
                  </a:cubicBezTo>
                  <a:cubicBezTo>
                    <a:pt x="60" y="19"/>
                    <a:pt x="62" y="21"/>
                    <a:pt x="62" y="21"/>
                  </a:cubicBezTo>
                  <a:cubicBezTo>
                    <a:pt x="62" y="21"/>
                    <a:pt x="63" y="23"/>
                    <a:pt x="63" y="23"/>
                  </a:cubicBezTo>
                  <a:cubicBezTo>
                    <a:pt x="63" y="23"/>
                    <a:pt x="63" y="23"/>
                    <a:pt x="64" y="24"/>
                  </a:cubicBezTo>
                  <a:cubicBezTo>
                    <a:pt x="65" y="24"/>
                    <a:pt x="64" y="24"/>
                    <a:pt x="64" y="24"/>
                  </a:cubicBezTo>
                  <a:cubicBezTo>
                    <a:pt x="64" y="25"/>
                    <a:pt x="63" y="26"/>
                    <a:pt x="63" y="27"/>
                  </a:cubicBezTo>
                  <a:cubicBezTo>
                    <a:pt x="63" y="27"/>
                    <a:pt x="63" y="26"/>
                    <a:pt x="63" y="27"/>
                  </a:cubicBezTo>
                  <a:cubicBezTo>
                    <a:pt x="63" y="29"/>
                    <a:pt x="63" y="31"/>
                    <a:pt x="63" y="31"/>
                  </a:cubicBezTo>
                  <a:cubicBezTo>
                    <a:pt x="62" y="33"/>
                    <a:pt x="62" y="33"/>
                    <a:pt x="62" y="33"/>
                  </a:cubicBezTo>
                  <a:cubicBezTo>
                    <a:pt x="61" y="34"/>
                    <a:pt x="61" y="34"/>
                    <a:pt x="61" y="34"/>
                  </a:cubicBezTo>
                  <a:cubicBezTo>
                    <a:pt x="61" y="34"/>
                    <a:pt x="61" y="34"/>
                    <a:pt x="61" y="34"/>
                  </a:cubicBezTo>
                  <a:cubicBezTo>
                    <a:pt x="60" y="34"/>
                    <a:pt x="61" y="33"/>
                    <a:pt x="61" y="33"/>
                  </a:cubicBezTo>
                  <a:cubicBezTo>
                    <a:pt x="61" y="32"/>
                    <a:pt x="61" y="32"/>
                    <a:pt x="61" y="32"/>
                  </a:cubicBezTo>
                  <a:cubicBezTo>
                    <a:pt x="62" y="30"/>
                    <a:pt x="62" y="30"/>
                    <a:pt x="62" y="30"/>
                  </a:cubicBezTo>
                  <a:cubicBezTo>
                    <a:pt x="62" y="30"/>
                    <a:pt x="61" y="29"/>
                    <a:pt x="60" y="29"/>
                  </a:cubicBezTo>
                  <a:cubicBezTo>
                    <a:pt x="60" y="28"/>
                    <a:pt x="60" y="29"/>
                    <a:pt x="59" y="29"/>
                  </a:cubicBezTo>
                  <a:cubicBezTo>
                    <a:pt x="59" y="29"/>
                    <a:pt x="58" y="31"/>
                    <a:pt x="58" y="31"/>
                  </a:cubicBezTo>
                  <a:cubicBezTo>
                    <a:pt x="58" y="31"/>
                    <a:pt x="57" y="31"/>
                    <a:pt x="58" y="30"/>
                  </a:cubicBezTo>
                  <a:cubicBezTo>
                    <a:pt x="58" y="30"/>
                    <a:pt x="58" y="28"/>
                    <a:pt x="59" y="28"/>
                  </a:cubicBezTo>
                  <a:cubicBezTo>
                    <a:pt x="59" y="28"/>
                    <a:pt x="59" y="28"/>
                    <a:pt x="59" y="28"/>
                  </a:cubicBezTo>
                  <a:cubicBezTo>
                    <a:pt x="59" y="27"/>
                    <a:pt x="60" y="27"/>
                    <a:pt x="60" y="26"/>
                  </a:cubicBezTo>
                  <a:cubicBezTo>
                    <a:pt x="60" y="25"/>
                    <a:pt x="60" y="25"/>
                    <a:pt x="60" y="24"/>
                  </a:cubicBezTo>
                  <a:cubicBezTo>
                    <a:pt x="59" y="24"/>
                    <a:pt x="59" y="23"/>
                    <a:pt x="59" y="22"/>
                  </a:cubicBezTo>
                  <a:cubicBezTo>
                    <a:pt x="58" y="22"/>
                    <a:pt x="57" y="23"/>
                    <a:pt x="57" y="23"/>
                  </a:cubicBezTo>
                  <a:cubicBezTo>
                    <a:pt x="57" y="24"/>
                    <a:pt x="57" y="24"/>
                    <a:pt x="57" y="24"/>
                  </a:cubicBezTo>
                  <a:cubicBezTo>
                    <a:pt x="56" y="25"/>
                    <a:pt x="56" y="25"/>
                    <a:pt x="55" y="26"/>
                  </a:cubicBezTo>
                  <a:cubicBezTo>
                    <a:pt x="54" y="27"/>
                    <a:pt x="54" y="27"/>
                    <a:pt x="54" y="27"/>
                  </a:cubicBezTo>
                  <a:cubicBezTo>
                    <a:pt x="54" y="27"/>
                    <a:pt x="55" y="25"/>
                    <a:pt x="55" y="25"/>
                  </a:cubicBezTo>
                  <a:cubicBezTo>
                    <a:pt x="55" y="25"/>
                    <a:pt x="56" y="24"/>
                    <a:pt x="55" y="24"/>
                  </a:cubicBezTo>
                  <a:cubicBezTo>
                    <a:pt x="55" y="24"/>
                    <a:pt x="55" y="24"/>
                    <a:pt x="55" y="23"/>
                  </a:cubicBezTo>
                  <a:cubicBezTo>
                    <a:pt x="55" y="23"/>
                    <a:pt x="55" y="22"/>
                    <a:pt x="55" y="22"/>
                  </a:cubicBezTo>
                  <a:cubicBezTo>
                    <a:pt x="55" y="22"/>
                    <a:pt x="56" y="22"/>
                    <a:pt x="55" y="22"/>
                  </a:cubicBezTo>
                  <a:cubicBezTo>
                    <a:pt x="54" y="22"/>
                    <a:pt x="54" y="22"/>
                    <a:pt x="54" y="22"/>
                  </a:cubicBezTo>
                  <a:cubicBezTo>
                    <a:pt x="54" y="22"/>
                    <a:pt x="53" y="22"/>
                    <a:pt x="53" y="22"/>
                  </a:cubicBezTo>
                  <a:cubicBezTo>
                    <a:pt x="53" y="21"/>
                    <a:pt x="54" y="21"/>
                    <a:pt x="54" y="21"/>
                  </a:cubicBezTo>
                  <a:cubicBezTo>
                    <a:pt x="54" y="20"/>
                    <a:pt x="55" y="19"/>
                    <a:pt x="55" y="19"/>
                  </a:cubicBezTo>
                  <a:cubicBezTo>
                    <a:pt x="55" y="19"/>
                    <a:pt x="54" y="18"/>
                    <a:pt x="54" y="18"/>
                  </a:cubicBezTo>
                  <a:cubicBezTo>
                    <a:pt x="53" y="17"/>
                    <a:pt x="53" y="16"/>
                    <a:pt x="53" y="16"/>
                  </a:cubicBezTo>
                  <a:cubicBezTo>
                    <a:pt x="53" y="16"/>
                    <a:pt x="53" y="18"/>
                    <a:pt x="53" y="15"/>
                  </a:cubicBezTo>
                  <a:cubicBezTo>
                    <a:pt x="52" y="12"/>
                    <a:pt x="52" y="12"/>
                    <a:pt x="52" y="12"/>
                  </a:cubicBezTo>
                  <a:cubicBezTo>
                    <a:pt x="51" y="11"/>
                    <a:pt x="51" y="11"/>
                    <a:pt x="51" y="11"/>
                  </a:cubicBezTo>
                  <a:cubicBezTo>
                    <a:pt x="51" y="11"/>
                    <a:pt x="51" y="10"/>
                    <a:pt x="50" y="10"/>
                  </a:cubicBezTo>
                  <a:cubicBezTo>
                    <a:pt x="50" y="9"/>
                    <a:pt x="48" y="8"/>
                    <a:pt x="48" y="8"/>
                  </a:cubicBezTo>
                  <a:cubicBezTo>
                    <a:pt x="48" y="7"/>
                    <a:pt x="48" y="7"/>
                    <a:pt x="48" y="7"/>
                  </a:cubicBezTo>
                  <a:cubicBezTo>
                    <a:pt x="48" y="7"/>
                    <a:pt x="48" y="6"/>
                    <a:pt x="48" y="6"/>
                  </a:cubicBezTo>
                  <a:cubicBezTo>
                    <a:pt x="47" y="6"/>
                    <a:pt x="46" y="5"/>
                    <a:pt x="46" y="6"/>
                  </a:cubicBezTo>
                  <a:cubicBezTo>
                    <a:pt x="46" y="7"/>
                    <a:pt x="46" y="7"/>
                    <a:pt x="46" y="8"/>
                  </a:cubicBezTo>
                  <a:cubicBezTo>
                    <a:pt x="45" y="8"/>
                    <a:pt x="43" y="8"/>
                    <a:pt x="43" y="8"/>
                  </a:cubicBezTo>
                  <a:cubicBezTo>
                    <a:pt x="43" y="8"/>
                    <a:pt x="43" y="9"/>
                    <a:pt x="43" y="9"/>
                  </a:cubicBezTo>
                  <a:cubicBezTo>
                    <a:pt x="41" y="10"/>
                    <a:pt x="41" y="10"/>
                    <a:pt x="41" y="10"/>
                  </a:cubicBezTo>
                  <a:cubicBezTo>
                    <a:pt x="41" y="10"/>
                    <a:pt x="41" y="9"/>
                    <a:pt x="41" y="10"/>
                  </a:cubicBezTo>
                  <a:cubicBezTo>
                    <a:pt x="42" y="11"/>
                    <a:pt x="42" y="12"/>
                    <a:pt x="42" y="13"/>
                  </a:cubicBezTo>
                  <a:cubicBezTo>
                    <a:pt x="42" y="13"/>
                    <a:pt x="44" y="14"/>
                    <a:pt x="43" y="14"/>
                  </a:cubicBezTo>
                  <a:cubicBezTo>
                    <a:pt x="43" y="14"/>
                    <a:pt x="41" y="14"/>
                    <a:pt x="41" y="14"/>
                  </a:cubicBezTo>
                  <a:cubicBezTo>
                    <a:pt x="41" y="14"/>
                    <a:pt x="40" y="13"/>
                    <a:pt x="40" y="12"/>
                  </a:cubicBezTo>
                  <a:cubicBezTo>
                    <a:pt x="40" y="12"/>
                    <a:pt x="39" y="11"/>
                    <a:pt x="38" y="11"/>
                  </a:cubicBezTo>
                  <a:cubicBezTo>
                    <a:pt x="38" y="11"/>
                    <a:pt x="37" y="11"/>
                    <a:pt x="36" y="12"/>
                  </a:cubicBezTo>
                  <a:cubicBezTo>
                    <a:pt x="36" y="13"/>
                    <a:pt x="36" y="12"/>
                    <a:pt x="36" y="14"/>
                  </a:cubicBezTo>
                  <a:cubicBezTo>
                    <a:pt x="36" y="16"/>
                    <a:pt x="36" y="18"/>
                    <a:pt x="36" y="18"/>
                  </a:cubicBezTo>
                  <a:cubicBezTo>
                    <a:pt x="36" y="18"/>
                    <a:pt x="37" y="19"/>
                    <a:pt x="38" y="20"/>
                  </a:cubicBezTo>
                  <a:cubicBezTo>
                    <a:pt x="38" y="20"/>
                    <a:pt x="39" y="23"/>
                    <a:pt x="39" y="23"/>
                  </a:cubicBezTo>
                  <a:cubicBezTo>
                    <a:pt x="39" y="24"/>
                    <a:pt x="40" y="25"/>
                    <a:pt x="40" y="25"/>
                  </a:cubicBezTo>
                  <a:cubicBezTo>
                    <a:pt x="40" y="25"/>
                    <a:pt x="35" y="23"/>
                    <a:pt x="35" y="22"/>
                  </a:cubicBezTo>
                  <a:cubicBezTo>
                    <a:pt x="35" y="21"/>
                    <a:pt x="35" y="19"/>
                    <a:pt x="34" y="19"/>
                  </a:cubicBezTo>
                  <a:cubicBezTo>
                    <a:pt x="34" y="19"/>
                    <a:pt x="34" y="18"/>
                    <a:pt x="33" y="19"/>
                  </a:cubicBezTo>
                  <a:cubicBezTo>
                    <a:pt x="32" y="19"/>
                    <a:pt x="32" y="19"/>
                    <a:pt x="31" y="19"/>
                  </a:cubicBezTo>
                  <a:cubicBezTo>
                    <a:pt x="31" y="20"/>
                    <a:pt x="31" y="21"/>
                    <a:pt x="31" y="21"/>
                  </a:cubicBezTo>
                  <a:cubicBezTo>
                    <a:pt x="31" y="21"/>
                    <a:pt x="31" y="22"/>
                    <a:pt x="31" y="23"/>
                  </a:cubicBezTo>
                  <a:cubicBezTo>
                    <a:pt x="32" y="25"/>
                    <a:pt x="32" y="25"/>
                    <a:pt x="32" y="26"/>
                  </a:cubicBezTo>
                  <a:cubicBezTo>
                    <a:pt x="33" y="27"/>
                    <a:pt x="34" y="27"/>
                    <a:pt x="34" y="28"/>
                  </a:cubicBezTo>
                  <a:cubicBezTo>
                    <a:pt x="34" y="28"/>
                    <a:pt x="35" y="29"/>
                    <a:pt x="35" y="29"/>
                  </a:cubicBezTo>
                  <a:cubicBezTo>
                    <a:pt x="35" y="29"/>
                    <a:pt x="34" y="31"/>
                    <a:pt x="34" y="31"/>
                  </a:cubicBezTo>
                  <a:cubicBezTo>
                    <a:pt x="34" y="32"/>
                    <a:pt x="33" y="33"/>
                    <a:pt x="33" y="33"/>
                  </a:cubicBezTo>
                  <a:cubicBezTo>
                    <a:pt x="33" y="33"/>
                    <a:pt x="35" y="34"/>
                    <a:pt x="35" y="34"/>
                  </a:cubicBezTo>
                  <a:cubicBezTo>
                    <a:pt x="35" y="34"/>
                    <a:pt x="36" y="35"/>
                    <a:pt x="35" y="36"/>
                  </a:cubicBezTo>
                  <a:cubicBezTo>
                    <a:pt x="34" y="36"/>
                    <a:pt x="34" y="36"/>
                    <a:pt x="33" y="36"/>
                  </a:cubicBezTo>
                  <a:cubicBezTo>
                    <a:pt x="33" y="35"/>
                    <a:pt x="32" y="36"/>
                    <a:pt x="32" y="34"/>
                  </a:cubicBezTo>
                  <a:cubicBezTo>
                    <a:pt x="33" y="33"/>
                    <a:pt x="33" y="32"/>
                    <a:pt x="33" y="32"/>
                  </a:cubicBezTo>
                  <a:cubicBezTo>
                    <a:pt x="32" y="32"/>
                    <a:pt x="31" y="30"/>
                    <a:pt x="31" y="30"/>
                  </a:cubicBezTo>
                  <a:cubicBezTo>
                    <a:pt x="31" y="30"/>
                    <a:pt x="33" y="33"/>
                    <a:pt x="30" y="28"/>
                  </a:cubicBezTo>
                  <a:cubicBezTo>
                    <a:pt x="28" y="24"/>
                    <a:pt x="28" y="24"/>
                    <a:pt x="28" y="24"/>
                  </a:cubicBezTo>
                  <a:cubicBezTo>
                    <a:pt x="28" y="22"/>
                    <a:pt x="28" y="22"/>
                    <a:pt x="28" y="22"/>
                  </a:cubicBezTo>
                  <a:cubicBezTo>
                    <a:pt x="28" y="22"/>
                    <a:pt x="27" y="22"/>
                    <a:pt x="27" y="22"/>
                  </a:cubicBezTo>
                  <a:cubicBezTo>
                    <a:pt x="27" y="22"/>
                    <a:pt x="26" y="21"/>
                    <a:pt x="26" y="21"/>
                  </a:cubicBezTo>
                  <a:cubicBezTo>
                    <a:pt x="26" y="21"/>
                    <a:pt x="24" y="21"/>
                    <a:pt x="24" y="21"/>
                  </a:cubicBezTo>
                  <a:cubicBezTo>
                    <a:pt x="24" y="22"/>
                    <a:pt x="24" y="22"/>
                    <a:pt x="24" y="23"/>
                  </a:cubicBezTo>
                  <a:cubicBezTo>
                    <a:pt x="23" y="23"/>
                    <a:pt x="23" y="25"/>
                    <a:pt x="23" y="25"/>
                  </a:cubicBezTo>
                  <a:cubicBezTo>
                    <a:pt x="22" y="25"/>
                    <a:pt x="22" y="27"/>
                    <a:pt x="22" y="27"/>
                  </a:cubicBezTo>
                  <a:cubicBezTo>
                    <a:pt x="22" y="27"/>
                    <a:pt x="23" y="27"/>
                    <a:pt x="23" y="28"/>
                  </a:cubicBezTo>
                  <a:cubicBezTo>
                    <a:pt x="24" y="29"/>
                    <a:pt x="24" y="30"/>
                    <a:pt x="24" y="30"/>
                  </a:cubicBezTo>
                  <a:cubicBezTo>
                    <a:pt x="24" y="30"/>
                    <a:pt x="23" y="29"/>
                    <a:pt x="23" y="29"/>
                  </a:cubicBezTo>
                  <a:cubicBezTo>
                    <a:pt x="22" y="29"/>
                    <a:pt x="22" y="29"/>
                    <a:pt x="22" y="29"/>
                  </a:cubicBezTo>
                  <a:cubicBezTo>
                    <a:pt x="21" y="30"/>
                    <a:pt x="21" y="30"/>
                    <a:pt x="21" y="30"/>
                  </a:cubicBezTo>
                  <a:cubicBezTo>
                    <a:pt x="21" y="30"/>
                    <a:pt x="21" y="30"/>
                    <a:pt x="21" y="30"/>
                  </a:cubicBezTo>
                  <a:cubicBezTo>
                    <a:pt x="21" y="30"/>
                    <a:pt x="21" y="32"/>
                    <a:pt x="21" y="32"/>
                  </a:cubicBezTo>
                  <a:cubicBezTo>
                    <a:pt x="21" y="32"/>
                    <a:pt x="22" y="33"/>
                    <a:pt x="22" y="33"/>
                  </a:cubicBezTo>
                  <a:cubicBezTo>
                    <a:pt x="22" y="33"/>
                    <a:pt x="22" y="34"/>
                    <a:pt x="22" y="34"/>
                  </a:cubicBezTo>
                  <a:cubicBezTo>
                    <a:pt x="22" y="34"/>
                    <a:pt x="23" y="35"/>
                    <a:pt x="23" y="35"/>
                  </a:cubicBezTo>
                  <a:cubicBezTo>
                    <a:pt x="23" y="36"/>
                    <a:pt x="23" y="36"/>
                    <a:pt x="23" y="36"/>
                  </a:cubicBezTo>
                  <a:cubicBezTo>
                    <a:pt x="23" y="36"/>
                    <a:pt x="23" y="36"/>
                    <a:pt x="23" y="36"/>
                  </a:cubicBezTo>
                  <a:cubicBezTo>
                    <a:pt x="22" y="36"/>
                    <a:pt x="23" y="37"/>
                    <a:pt x="22" y="36"/>
                  </a:cubicBezTo>
                  <a:cubicBezTo>
                    <a:pt x="21" y="35"/>
                    <a:pt x="21" y="36"/>
                    <a:pt x="20" y="35"/>
                  </a:cubicBezTo>
                  <a:cubicBezTo>
                    <a:pt x="20" y="33"/>
                    <a:pt x="20" y="33"/>
                    <a:pt x="20" y="33"/>
                  </a:cubicBezTo>
                  <a:cubicBezTo>
                    <a:pt x="20" y="33"/>
                    <a:pt x="21" y="32"/>
                    <a:pt x="19" y="31"/>
                  </a:cubicBezTo>
                  <a:cubicBezTo>
                    <a:pt x="18" y="29"/>
                    <a:pt x="18" y="28"/>
                    <a:pt x="18" y="28"/>
                  </a:cubicBezTo>
                  <a:cubicBezTo>
                    <a:pt x="18" y="28"/>
                    <a:pt x="17" y="27"/>
                    <a:pt x="16" y="27"/>
                  </a:cubicBezTo>
                  <a:cubicBezTo>
                    <a:pt x="16" y="28"/>
                    <a:pt x="16" y="28"/>
                    <a:pt x="15" y="28"/>
                  </a:cubicBezTo>
                  <a:cubicBezTo>
                    <a:pt x="14" y="29"/>
                    <a:pt x="14" y="29"/>
                    <a:pt x="13" y="29"/>
                  </a:cubicBezTo>
                  <a:cubicBezTo>
                    <a:pt x="13" y="29"/>
                    <a:pt x="11" y="29"/>
                    <a:pt x="11" y="29"/>
                  </a:cubicBezTo>
                  <a:cubicBezTo>
                    <a:pt x="11" y="29"/>
                    <a:pt x="11" y="29"/>
                    <a:pt x="9" y="30"/>
                  </a:cubicBezTo>
                  <a:cubicBezTo>
                    <a:pt x="8" y="32"/>
                    <a:pt x="7" y="32"/>
                    <a:pt x="8" y="32"/>
                  </a:cubicBezTo>
                  <a:cubicBezTo>
                    <a:pt x="9" y="33"/>
                    <a:pt x="11" y="33"/>
                    <a:pt x="11" y="33"/>
                  </a:cubicBezTo>
                  <a:cubicBezTo>
                    <a:pt x="11" y="33"/>
                    <a:pt x="12" y="33"/>
                    <a:pt x="13" y="34"/>
                  </a:cubicBezTo>
                  <a:cubicBezTo>
                    <a:pt x="14" y="34"/>
                    <a:pt x="16" y="36"/>
                    <a:pt x="16" y="36"/>
                  </a:cubicBezTo>
                  <a:cubicBezTo>
                    <a:pt x="18" y="39"/>
                    <a:pt x="18" y="39"/>
                    <a:pt x="18" y="39"/>
                  </a:cubicBezTo>
                  <a:cubicBezTo>
                    <a:pt x="18" y="39"/>
                    <a:pt x="18" y="40"/>
                    <a:pt x="18" y="40"/>
                  </a:cubicBezTo>
                  <a:cubicBezTo>
                    <a:pt x="18" y="40"/>
                    <a:pt x="18" y="40"/>
                    <a:pt x="18" y="41"/>
                  </a:cubicBezTo>
                  <a:cubicBezTo>
                    <a:pt x="18" y="41"/>
                    <a:pt x="18" y="42"/>
                    <a:pt x="18" y="42"/>
                  </a:cubicBezTo>
                  <a:cubicBezTo>
                    <a:pt x="18" y="42"/>
                    <a:pt x="19" y="43"/>
                    <a:pt x="20" y="44"/>
                  </a:cubicBezTo>
                  <a:cubicBezTo>
                    <a:pt x="21" y="44"/>
                    <a:pt x="21" y="44"/>
                    <a:pt x="22" y="44"/>
                  </a:cubicBezTo>
                  <a:cubicBezTo>
                    <a:pt x="23" y="44"/>
                    <a:pt x="22" y="44"/>
                    <a:pt x="23" y="44"/>
                  </a:cubicBezTo>
                  <a:cubicBezTo>
                    <a:pt x="25" y="43"/>
                    <a:pt x="25" y="43"/>
                    <a:pt x="25" y="43"/>
                  </a:cubicBezTo>
                  <a:cubicBezTo>
                    <a:pt x="25" y="43"/>
                    <a:pt x="25" y="43"/>
                    <a:pt x="26" y="43"/>
                  </a:cubicBezTo>
                  <a:cubicBezTo>
                    <a:pt x="28" y="43"/>
                    <a:pt x="27" y="44"/>
                    <a:pt x="28" y="44"/>
                  </a:cubicBezTo>
                  <a:cubicBezTo>
                    <a:pt x="28" y="43"/>
                    <a:pt x="30" y="43"/>
                    <a:pt x="30" y="43"/>
                  </a:cubicBezTo>
                  <a:cubicBezTo>
                    <a:pt x="31" y="43"/>
                    <a:pt x="31" y="42"/>
                    <a:pt x="32" y="43"/>
                  </a:cubicBezTo>
                  <a:cubicBezTo>
                    <a:pt x="32" y="44"/>
                    <a:pt x="32" y="44"/>
                    <a:pt x="32" y="45"/>
                  </a:cubicBezTo>
                  <a:cubicBezTo>
                    <a:pt x="33" y="45"/>
                    <a:pt x="34" y="46"/>
                    <a:pt x="34" y="46"/>
                  </a:cubicBezTo>
                  <a:cubicBezTo>
                    <a:pt x="36" y="46"/>
                    <a:pt x="36" y="46"/>
                    <a:pt x="36" y="46"/>
                  </a:cubicBezTo>
                  <a:cubicBezTo>
                    <a:pt x="36" y="46"/>
                    <a:pt x="36" y="45"/>
                    <a:pt x="37" y="45"/>
                  </a:cubicBezTo>
                  <a:cubicBezTo>
                    <a:pt x="37" y="44"/>
                    <a:pt x="38" y="43"/>
                    <a:pt x="38" y="43"/>
                  </a:cubicBezTo>
                  <a:cubicBezTo>
                    <a:pt x="38" y="43"/>
                    <a:pt x="37" y="43"/>
                    <a:pt x="38" y="44"/>
                  </a:cubicBezTo>
                  <a:cubicBezTo>
                    <a:pt x="39" y="44"/>
                    <a:pt x="39" y="44"/>
                    <a:pt x="40" y="45"/>
                  </a:cubicBezTo>
                  <a:cubicBezTo>
                    <a:pt x="40" y="45"/>
                    <a:pt x="42" y="44"/>
                    <a:pt x="42" y="44"/>
                  </a:cubicBezTo>
                  <a:cubicBezTo>
                    <a:pt x="43" y="44"/>
                    <a:pt x="43" y="44"/>
                    <a:pt x="43" y="44"/>
                  </a:cubicBezTo>
                  <a:cubicBezTo>
                    <a:pt x="43" y="44"/>
                    <a:pt x="42" y="45"/>
                    <a:pt x="43" y="45"/>
                  </a:cubicBezTo>
                  <a:cubicBezTo>
                    <a:pt x="43" y="45"/>
                    <a:pt x="42" y="45"/>
                    <a:pt x="43" y="45"/>
                  </a:cubicBezTo>
                  <a:cubicBezTo>
                    <a:pt x="44" y="45"/>
                    <a:pt x="45" y="44"/>
                    <a:pt x="45" y="44"/>
                  </a:cubicBezTo>
                  <a:cubicBezTo>
                    <a:pt x="45" y="44"/>
                    <a:pt x="44" y="45"/>
                    <a:pt x="44" y="46"/>
                  </a:cubicBezTo>
                  <a:cubicBezTo>
                    <a:pt x="44" y="46"/>
                    <a:pt x="44" y="47"/>
                    <a:pt x="44" y="47"/>
                  </a:cubicBezTo>
                  <a:cubicBezTo>
                    <a:pt x="44" y="47"/>
                    <a:pt x="44" y="48"/>
                    <a:pt x="45" y="49"/>
                  </a:cubicBezTo>
                  <a:cubicBezTo>
                    <a:pt x="46" y="49"/>
                    <a:pt x="47" y="49"/>
                    <a:pt x="47" y="49"/>
                  </a:cubicBezTo>
                  <a:cubicBezTo>
                    <a:pt x="47" y="49"/>
                    <a:pt x="49" y="49"/>
                    <a:pt x="49" y="49"/>
                  </a:cubicBezTo>
                  <a:cubicBezTo>
                    <a:pt x="49" y="50"/>
                    <a:pt x="49" y="49"/>
                    <a:pt x="49" y="50"/>
                  </a:cubicBezTo>
                  <a:cubicBezTo>
                    <a:pt x="49" y="50"/>
                    <a:pt x="50" y="49"/>
                    <a:pt x="50" y="49"/>
                  </a:cubicBezTo>
                  <a:cubicBezTo>
                    <a:pt x="51" y="49"/>
                    <a:pt x="52" y="49"/>
                    <a:pt x="52" y="49"/>
                  </a:cubicBezTo>
                  <a:cubicBezTo>
                    <a:pt x="52" y="50"/>
                    <a:pt x="51" y="51"/>
                    <a:pt x="51" y="51"/>
                  </a:cubicBezTo>
                  <a:cubicBezTo>
                    <a:pt x="51" y="51"/>
                    <a:pt x="51" y="51"/>
                    <a:pt x="51" y="52"/>
                  </a:cubicBezTo>
                  <a:cubicBezTo>
                    <a:pt x="51" y="52"/>
                    <a:pt x="53" y="52"/>
                    <a:pt x="53" y="52"/>
                  </a:cubicBezTo>
                  <a:cubicBezTo>
                    <a:pt x="53" y="52"/>
                    <a:pt x="53" y="51"/>
                    <a:pt x="54" y="52"/>
                  </a:cubicBezTo>
                  <a:cubicBezTo>
                    <a:pt x="54" y="53"/>
                    <a:pt x="54" y="53"/>
                    <a:pt x="54" y="53"/>
                  </a:cubicBezTo>
                  <a:cubicBezTo>
                    <a:pt x="53" y="53"/>
                    <a:pt x="53" y="52"/>
                    <a:pt x="53" y="54"/>
                  </a:cubicBezTo>
                  <a:cubicBezTo>
                    <a:pt x="52" y="55"/>
                    <a:pt x="53" y="56"/>
                    <a:pt x="53" y="56"/>
                  </a:cubicBezTo>
                  <a:cubicBezTo>
                    <a:pt x="54" y="58"/>
                    <a:pt x="54" y="58"/>
                    <a:pt x="54" y="58"/>
                  </a:cubicBezTo>
                  <a:cubicBezTo>
                    <a:pt x="54" y="58"/>
                    <a:pt x="55" y="58"/>
                    <a:pt x="56" y="58"/>
                  </a:cubicBezTo>
                  <a:cubicBezTo>
                    <a:pt x="56" y="58"/>
                    <a:pt x="56" y="58"/>
                    <a:pt x="56" y="58"/>
                  </a:cubicBezTo>
                  <a:cubicBezTo>
                    <a:pt x="57" y="57"/>
                    <a:pt x="57" y="57"/>
                    <a:pt x="58" y="57"/>
                  </a:cubicBezTo>
                  <a:cubicBezTo>
                    <a:pt x="58" y="57"/>
                    <a:pt x="59" y="58"/>
                    <a:pt x="59" y="58"/>
                  </a:cubicBezTo>
                  <a:cubicBezTo>
                    <a:pt x="59" y="59"/>
                    <a:pt x="59" y="59"/>
                    <a:pt x="59" y="59"/>
                  </a:cubicBezTo>
                  <a:cubicBezTo>
                    <a:pt x="59" y="59"/>
                    <a:pt x="59" y="60"/>
                    <a:pt x="59" y="60"/>
                  </a:cubicBezTo>
                  <a:cubicBezTo>
                    <a:pt x="60" y="61"/>
                    <a:pt x="61" y="61"/>
                    <a:pt x="61" y="61"/>
                  </a:cubicBezTo>
                  <a:cubicBezTo>
                    <a:pt x="61" y="61"/>
                    <a:pt x="61" y="61"/>
                    <a:pt x="61" y="62"/>
                  </a:cubicBezTo>
                  <a:cubicBezTo>
                    <a:pt x="62" y="63"/>
                    <a:pt x="64" y="64"/>
                    <a:pt x="64" y="64"/>
                  </a:cubicBezTo>
                  <a:cubicBezTo>
                    <a:pt x="64" y="64"/>
                    <a:pt x="61" y="63"/>
                    <a:pt x="61" y="63"/>
                  </a:cubicBezTo>
                  <a:cubicBezTo>
                    <a:pt x="60" y="63"/>
                    <a:pt x="58" y="63"/>
                    <a:pt x="58" y="63"/>
                  </a:cubicBezTo>
                  <a:cubicBezTo>
                    <a:pt x="57" y="63"/>
                    <a:pt x="55" y="63"/>
                    <a:pt x="55" y="63"/>
                  </a:cubicBezTo>
                  <a:cubicBezTo>
                    <a:pt x="52" y="64"/>
                    <a:pt x="52" y="64"/>
                    <a:pt x="52" y="64"/>
                  </a:cubicBezTo>
                  <a:cubicBezTo>
                    <a:pt x="52" y="64"/>
                    <a:pt x="50" y="65"/>
                    <a:pt x="49" y="65"/>
                  </a:cubicBezTo>
                  <a:cubicBezTo>
                    <a:pt x="49" y="65"/>
                    <a:pt x="48" y="65"/>
                    <a:pt x="47" y="65"/>
                  </a:cubicBezTo>
                  <a:cubicBezTo>
                    <a:pt x="47" y="66"/>
                    <a:pt x="46" y="66"/>
                    <a:pt x="45" y="66"/>
                  </a:cubicBezTo>
                  <a:cubicBezTo>
                    <a:pt x="45" y="66"/>
                    <a:pt x="43" y="66"/>
                    <a:pt x="42" y="66"/>
                  </a:cubicBezTo>
                  <a:cubicBezTo>
                    <a:pt x="42" y="66"/>
                    <a:pt x="41" y="66"/>
                    <a:pt x="41" y="66"/>
                  </a:cubicBezTo>
                  <a:cubicBezTo>
                    <a:pt x="38" y="67"/>
                    <a:pt x="38" y="67"/>
                    <a:pt x="38" y="67"/>
                  </a:cubicBezTo>
                  <a:cubicBezTo>
                    <a:pt x="39" y="68"/>
                    <a:pt x="39" y="68"/>
                    <a:pt x="39" y="68"/>
                  </a:cubicBezTo>
                  <a:cubicBezTo>
                    <a:pt x="41" y="69"/>
                    <a:pt x="41" y="69"/>
                    <a:pt x="41" y="69"/>
                  </a:cubicBezTo>
                  <a:cubicBezTo>
                    <a:pt x="41" y="69"/>
                    <a:pt x="41" y="69"/>
                    <a:pt x="41" y="69"/>
                  </a:cubicBezTo>
                  <a:cubicBezTo>
                    <a:pt x="42" y="69"/>
                    <a:pt x="43" y="70"/>
                    <a:pt x="43" y="70"/>
                  </a:cubicBezTo>
                  <a:cubicBezTo>
                    <a:pt x="43" y="70"/>
                    <a:pt x="44" y="71"/>
                    <a:pt x="45" y="72"/>
                  </a:cubicBezTo>
                  <a:cubicBezTo>
                    <a:pt x="45" y="72"/>
                    <a:pt x="46" y="73"/>
                    <a:pt x="46" y="73"/>
                  </a:cubicBezTo>
                  <a:lnTo>
                    <a:pt x="48" y="74"/>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0" name="Freeform 19">
              <a:extLst>
                <a:ext uri="{FF2B5EF4-FFF2-40B4-BE49-F238E27FC236}">
                  <a16:creationId xmlns:a16="http://schemas.microsoft.com/office/drawing/2014/main" id="{34E6C9BF-51DD-AE0A-4FFE-6237290E64E4}"/>
                </a:ext>
              </a:extLst>
            </p:cNvPr>
            <p:cNvSpPr>
              <a:spLocks/>
            </p:cNvSpPr>
            <p:nvPr/>
          </p:nvSpPr>
          <p:spPr bwMode="auto">
            <a:xfrm>
              <a:off x="5322812" y="2251719"/>
              <a:ext cx="802584" cy="653101"/>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1" name="Freeform 39">
              <a:extLst>
                <a:ext uri="{FF2B5EF4-FFF2-40B4-BE49-F238E27FC236}">
                  <a16:creationId xmlns:a16="http://schemas.microsoft.com/office/drawing/2014/main" id="{5BA486C7-CB5C-82BB-D25A-3B6CC0A6D6B0}"/>
                </a:ext>
              </a:extLst>
            </p:cNvPr>
            <p:cNvSpPr>
              <a:spLocks/>
            </p:cNvSpPr>
            <p:nvPr/>
          </p:nvSpPr>
          <p:spPr bwMode="auto">
            <a:xfrm>
              <a:off x="3482366" y="2092972"/>
              <a:ext cx="378204" cy="415513"/>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2" name="Freeform 45">
              <a:extLst>
                <a:ext uri="{FF2B5EF4-FFF2-40B4-BE49-F238E27FC236}">
                  <a16:creationId xmlns:a16="http://schemas.microsoft.com/office/drawing/2014/main" id="{C9A079E0-7BBC-3BC1-FE8B-2240BD6783DE}"/>
                </a:ext>
              </a:extLst>
            </p:cNvPr>
            <p:cNvSpPr>
              <a:spLocks/>
            </p:cNvSpPr>
            <p:nvPr/>
          </p:nvSpPr>
          <p:spPr bwMode="auto">
            <a:xfrm>
              <a:off x="3117355" y="3610127"/>
              <a:ext cx="405690" cy="613681"/>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3" name="Freeform 78">
              <a:extLst>
                <a:ext uri="{FF2B5EF4-FFF2-40B4-BE49-F238E27FC236}">
                  <a16:creationId xmlns:a16="http://schemas.microsoft.com/office/drawing/2014/main" id="{C7EB4D8F-CDB3-43C7-C7E9-A4F252A5661C}"/>
                </a:ext>
              </a:extLst>
            </p:cNvPr>
            <p:cNvSpPr>
              <a:spLocks noEditPoints="1"/>
            </p:cNvSpPr>
            <p:nvPr/>
          </p:nvSpPr>
          <p:spPr bwMode="auto">
            <a:xfrm>
              <a:off x="4704932" y="2283682"/>
              <a:ext cx="711331" cy="913063"/>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4" name="Freeform 80">
              <a:extLst>
                <a:ext uri="{FF2B5EF4-FFF2-40B4-BE49-F238E27FC236}">
                  <a16:creationId xmlns:a16="http://schemas.microsoft.com/office/drawing/2014/main" id="{A854762C-599B-C5F5-16AB-CC8BD7BF95F3}"/>
                </a:ext>
              </a:extLst>
            </p:cNvPr>
            <p:cNvSpPr>
              <a:spLocks noEditPoints="1"/>
            </p:cNvSpPr>
            <p:nvPr/>
          </p:nvSpPr>
          <p:spPr bwMode="auto">
            <a:xfrm>
              <a:off x="4736816" y="3211661"/>
              <a:ext cx="1121419" cy="1240147"/>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5" name="Freeform 86">
              <a:extLst>
                <a:ext uri="{FF2B5EF4-FFF2-40B4-BE49-F238E27FC236}">
                  <a16:creationId xmlns:a16="http://schemas.microsoft.com/office/drawing/2014/main" id="{923C0743-E572-697A-F4B2-6E3532D08628}"/>
                </a:ext>
              </a:extLst>
            </p:cNvPr>
            <p:cNvSpPr>
              <a:spLocks/>
            </p:cNvSpPr>
            <p:nvPr/>
          </p:nvSpPr>
          <p:spPr bwMode="auto">
            <a:xfrm>
              <a:off x="5904411" y="2909082"/>
              <a:ext cx="841064" cy="588111"/>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6" name="Freeform 90">
              <a:extLst>
                <a:ext uri="{FF2B5EF4-FFF2-40B4-BE49-F238E27FC236}">
                  <a16:creationId xmlns:a16="http://schemas.microsoft.com/office/drawing/2014/main" id="{68B31BF4-5202-1AE8-B7D2-7B58FDE4C965}"/>
                </a:ext>
              </a:extLst>
            </p:cNvPr>
            <p:cNvSpPr>
              <a:spLocks/>
            </p:cNvSpPr>
            <p:nvPr/>
          </p:nvSpPr>
          <p:spPr bwMode="auto">
            <a:xfrm>
              <a:off x="6015453" y="2278355"/>
              <a:ext cx="1400674" cy="943961"/>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7" name="Freeform 92">
              <a:extLst>
                <a:ext uri="{FF2B5EF4-FFF2-40B4-BE49-F238E27FC236}">
                  <a16:creationId xmlns:a16="http://schemas.microsoft.com/office/drawing/2014/main" id="{C680454F-F40C-8C53-A4B7-32232AF34556}"/>
                </a:ext>
              </a:extLst>
            </p:cNvPr>
            <p:cNvSpPr>
              <a:spLocks noEditPoints="1"/>
            </p:cNvSpPr>
            <p:nvPr/>
          </p:nvSpPr>
          <p:spPr bwMode="auto">
            <a:xfrm>
              <a:off x="5078738" y="538527"/>
              <a:ext cx="643167" cy="1694015"/>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8" name="Freeform 96">
              <a:extLst>
                <a:ext uri="{FF2B5EF4-FFF2-40B4-BE49-F238E27FC236}">
                  <a16:creationId xmlns:a16="http://schemas.microsoft.com/office/drawing/2014/main" id="{67A8F54A-42F9-5C7C-7956-671FB8022328}"/>
                </a:ext>
              </a:extLst>
            </p:cNvPr>
            <p:cNvSpPr>
              <a:spLocks noEditPoints="1"/>
            </p:cNvSpPr>
            <p:nvPr/>
          </p:nvSpPr>
          <p:spPr bwMode="auto">
            <a:xfrm>
              <a:off x="4686242" y="235948"/>
              <a:ext cx="1226964" cy="1680165"/>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9" name="Freeform 102">
              <a:extLst>
                <a:ext uri="{FF2B5EF4-FFF2-40B4-BE49-F238E27FC236}">
                  <a16:creationId xmlns:a16="http://schemas.microsoft.com/office/drawing/2014/main" id="{4D293510-ECF4-3D6F-5A3A-2BABDD742F8E}"/>
                </a:ext>
              </a:extLst>
            </p:cNvPr>
            <p:cNvSpPr>
              <a:spLocks noEditPoints="1"/>
            </p:cNvSpPr>
            <p:nvPr/>
          </p:nvSpPr>
          <p:spPr bwMode="auto">
            <a:xfrm>
              <a:off x="5828550" y="-33603"/>
              <a:ext cx="3373052" cy="3300666"/>
            </a:xfrm>
            <a:custGeom>
              <a:avLst/>
              <a:gdLst>
                <a:gd name="T0" fmla="*/ 395 w 1479"/>
                <a:gd name="T1" fmla="*/ 1054 h 1493"/>
                <a:gd name="T2" fmla="*/ 339 w 1479"/>
                <a:gd name="T3" fmla="*/ 1061 h 1493"/>
                <a:gd name="T4" fmla="*/ 359 w 1479"/>
                <a:gd name="T5" fmla="*/ 1012 h 1493"/>
                <a:gd name="T6" fmla="*/ 298 w 1479"/>
                <a:gd name="T7" fmla="*/ 970 h 1493"/>
                <a:gd name="T8" fmla="*/ 266 w 1479"/>
                <a:gd name="T9" fmla="*/ 914 h 1493"/>
                <a:gd name="T10" fmla="*/ 197 w 1479"/>
                <a:gd name="T11" fmla="*/ 908 h 1493"/>
                <a:gd name="T12" fmla="*/ 159 w 1479"/>
                <a:gd name="T13" fmla="*/ 875 h 1493"/>
                <a:gd name="T14" fmla="*/ 149 w 1479"/>
                <a:gd name="T15" fmla="*/ 820 h 1493"/>
                <a:gd name="T16" fmla="*/ 130 w 1479"/>
                <a:gd name="T17" fmla="*/ 737 h 1493"/>
                <a:gd name="T18" fmla="*/ 185 w 1479"/>
                <a:gd name="T19" fmla="*/ 696 h 1493"/>
                <a:gd name="T20" fmla="*/ 122 w 1479"/>
                <a:gd name="T21" fmla="*/ 671 h 1493"/>
                <a:gd name="T22" fmla="*/ 160 w 1479"/>
                <a:gd name="T23" fmla="*/ 558 h 1493"/>
                <a:gd name="T24" fmla="*/ 101 w 1479"/>
                <a:gd name="T25" fmla="*/ 459 h 1493"/>
                <a:gd name="T26" fmla="*/ 76 w 1479"/>
                <a:gd name="T27" fmla="*/ 383 h 1493"/>
                <a:gd name="T28" fmla="*/ 12 w 1479"/>
                <a:gd name="T29" fmla="*/ 272 h 1493"/>
                <a:gd name="T30" fmla="*/ 0 w 1479"/>
                <a:gd name="T31" fmla="*/ 237 h 1493"/>
                <a:gd name="T32" fmla="*/ 0 w 1479"/>
                <a:gd name="T33" fmla="*/ 237 h 1493"/>
                <a:gd name="T34" fmla="*/ 1 w 1479"/>
                <a:gd name="T35" fmla="*/ 236 h 1493"/>
                <a:gd name="T36" fmla="*/ 3 w 1479"/>
                <a:gd name="T37" fmla="*/ 234 h 1493"/>
                <a:gd name="T38" fmla="*/ 8 w 1479"/>
                <a:gd name="T39" fmla="*/ 229 h 1493"/>
                <a:gd name="T40" fmla="*/ 47 w 1479"/>
                <a:gd name="T41" fmla="*/ 167 h 1493"/>
                <a:gd name="T42" fmla="*/ 56 w 1479"/>
                <a:gd name="T43" fmla="*/ 176 h 1493"/>
                <a:gd name="T44" fmla="*/ 92 w 1479"/>
                <a:gd name="T45" fmla="*/ 183 h 1493"/>
                <a:gd name="T46" fmla="*/ 196 w 1479"/>
                <a:gd name="T47" fmla="*/ 194 h 1493"/>
                <a:gd name="T48" fmla="*/ 258 w 1479"/>
                <a:gd name="T49" fmla="*/ 207 h 1493"/>
                <a:gd name="T50" fmla="*/ 281 w 1479"/>
                <a:gd name="T51" fmla="*/ 280 h 1493"/>
                <a:gd name="T52" fmla="*/ 161 w 1479"/>
                <a:gd name="T53" fmla="*/ 320 h 1493"/>
                <a:gd name="T54" fmla="*/ 109 w 1479"/>
                <a:gd name="T55" fmla="*/ 310 h 1493"/>
                <a:gd name="T56" fmla="*/ 150 w 1479"/>
                <a:gd name="T57" fmla="*/ 340 h 1493"/>
                <a:gd name="T58" fmla="*/ 189 w 1479"/>
                <a:gd name="T59" fmla="*/ 388 h 1493"/>
                <a:gd name="T60" fmla="*/ 232 w 1479"/>
                <a:gd name="T61" fmla="*/ 422 h 1493"/>
                <a:gd name="T62" fmla="*/ 288 w 1479"/>
                <a:gd name="T63" fmla="*/ 416 h 1493"/>
                <a:gd name="T64" fmla="*/ 239 w 1479"/>
                <a:gd name="T65" fmla="*/ 380 h 1493"/>
                <a:gd name="T66" fmla="*/ 322 w 1479"/>
                <a:gd name="T67" fmla="*/ 369 h 1493"/>
                <a:gd name="T68" fmla="*/ 315 w 1479"/>
                <a:gd name="T69" fmla="*/ 253 h 1493"/>
                <a:gd name="T70" fmla="*/ 350 w 1479"/>
                <a:gd name="T71" fmla="*/ 213 h 1493"/>
                <a:gd name="T72" fmla="*/ 283 w 1479"/>
                <a:gd name="T73" fmla="*/ 136 h 1493"/>
                <a:gd name="T74" fmla="*/ 351 w 1479"/>
                <a:gd name="T75" fmla="*/ 157 h 1493"/>
                <a:gd name="T76" fmla="*/ 407 w 1479"/>
                <a:gd name="T77" fmla="*/ 178 h 1493"/>
                <a:gd name="T78" fmla="*/ 420 w 1479"/>
                <a:gd name="T79" fmla="*/ 84 h 1493"/>
                <a:gd name="T80" fmla="*/ 447 w 1479"/>
                <a:gd name="T81" fmla="*/ 17 h 1493"/>
                <a:gd name="T82" fmla="*/ 1446 w 1479"/>
                <a:gd name="T83" fmla="*/ 837 h 1493"/>
                <a:gd name="T84" fmla="*/ 1247 w 1479"/>
                <a:gd name="T85" fmla="*/ 947 h 1493"/>
                <a:gd name="T86" fmla="*/ 1027 w 1479"/>
                <a:gd name="T87" fmla="*/ 1015 h 1493"/>
                <a:gd name="T88" fmla="*/ 1113 w 1479"/>
                <a:gd name="T89" fmla="*/ 1192 h 1493"/>
                <a:gd name="T90" fmla="*/ 1187 w 1479"/>
                <a:gd name="T91" fmla="*/ 1460 h 1493"/>
                <a:gd name="T92" fmla="*/ 1119 w 1479"/>
                <a:gd name="T93" fmla="*/ 1449 h 1493"/>
                <a:gd name="T94" fmla="*/ 1105 w 1479"/>
                <a:gd name="T95" fmla="*/ 1486 h 1493"/>
                <a:gd name="T96" fmla="*/ 1061 w 1479"/>
                <a:gd name="T97" fmla="*/ 1452 h 1493"/>
                <a:gd name="T98" fmla="*/ 988 w 1479"/>
                <a:gd name="T99" fmla="*/ 1445 h 1493"/>
                <a:gd name="T100" fmla="*/ 919 w 1479"/>
                <a:gd name="T101" fmla="*/ 1435 h 1493"/>
                <a:gd name="T102" fmla="*/ 899 w 1479"/>
                <a:gd name="T103" fmla="*/ 1437 h 1493"/>
                <a:gd name="T104" fmla="*/ 898 w 1479"/>
                <a:gd name="T105" fmla="*/ 1438 h 1493"/>
                <a:gd name="T106" fmla="*/ 883 w 1479"/>
                <a:gd name="T107" fmla="*/ 1439 h 1493"/>
                <a:gd name="T108" fmla="*/ 693 w 1479"/>
                <a:gd name="T109" fmla="*/ 1413 h 1493"/>
                <a:gd name="T110" fmla="*/ 650 w 1479"/>
                <a:gd name="T111" fmla="*/ 1303 h 1493"/>
                <a:gd name="T112" fmla="*/ 648 w 1479"/>
                <a:gd name="T113" fmla="*/ 1232 h 1493"/>
                <a:gd name="T114" fmla="*/ 664 w 1479"/>
                <a:gd name="T115" fmla="*/ 1146 h 1493"/>
                <a:gd name="T116" fmla="*/ 594 w 1479"/>
                <a:gd name="T117" fmla="*/ 1113 h 1493"/>
                <a:gd name="T118" fmla="*/ 521 w 1479"/>
                <a:gd name="T119" fmla="*/ 1124 h 1493"/>
                <a:gd name="T120" fmla="*/ 382 w 1479"/>
                <a:gd name="T121" fmla="*/ 71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79" h="1493">
                  <a:moveTo>
                    <a:pt x="460" y="1096"/>
                  </a:moveTo>
                  <a:cubicBezTo>
                    <a:pt x="452" y="1098"/>
                    <a:pt x="452" y="1098"/>
                    <a:pt x="452" y="1098"/>
                  </a:cubicBezTo>
                  <a:cubicBezTo>
                    <a:pt x="452" y="1098"/>
                    <a:pt x="447" y="1103"/>
                    <a:pt x="447" y="1101"/>
                  </a:cubicBezTo>
                  <a:cubicBezTo>
                    <a:pt x="446" y="1099"/>
                    <a:pt x="448" y="1095"/>
                    <a:pt x="448" y="1093"/>
                  </a:cubicBezTo>
                  <a:cubicBezTo>
                    <a:pt x="447" y="1092"/>
                    <a:pt x="442" y="1095"/>
                    <a:pt x="443" y="1091"/>
                  </a:cubicBezTo>
                  <a:cubicBezTo>
                    <a:pt x="444" y="1089"/>
                    <a:pt x="443" y="1086"/>
                    <a:pt x="442" y="1085"/>
                  </a:cubicBezTo>
                  <a:cubicBezTo>
                    <a:pt x="440" y="1083"/>
                    <a:pt x="434" y="1083"/>
                    <a:pt x="436" y="1079"/>
                  </a:cubicBezTo>
                  <a:cubicBezTo>
                    <a:pt x="438" y="1076"/>
                    <a:pt x="443" y="1074"/>
                    <a:pt x="443" y="1074"/>
                  </a:cubicBezTo>
                  <a:cubicBezTo>
                    <a:pt x="443" y="1072"/>
                    <a:pt x="443" y="1072"/>
                    <a:pt x="443" y="1072"/>
                  </a:cubicBezTo>
                  <a:cubicBezTo>
                    <a:pt x="439" y="1068"/>
                    <a:pt x="439" y="1068"/>
                    <a:pt x="439" y="1068"/>
                  </a:cubicBezTo>
                  <a:cubicBezTo>
                    <a:pt x="428" y="1063"/>
                    <a:pt x="428" y="1063"/>
                    <a:pt x="428" y="1063"/>
                  </a:cubicBezTo>
                  <a:cubicBezTo>
                    <a:pt x="428" y="1063"/>
                    <a:pt x="427" y="1057"/>
                    <a:pt x="425" y="1057"/>
                  </a:cubicBezTo>
                  <a:cubicBezTo>
                    <a:pt x="424" y="1056"/>
                    <a:pt x="421" y="1053"/>
                    <a:pt x="421" y="1053"/>
                  </a:cubicBezTo>
                  <a:cubicBezTo>
                    <a:pt x="421" y="1053"/>
                    <a:pt x="418" y="1049"/>
                    <a:pt x="414" y="1048"/>
                  </a:cubicBezTo>
                  <a:cubicBezTo>
                    <a:pt x="410" y="1046"/>
                    <a:pt x="407" y="1055"/>
                    <a:pt x="407" y="1055"/>
                  </a:cubicBezTo>
                  <a:cubicBezTo>
                    <a:pt x="403" y="1051"/>
                    <a:pt x="403" y="1051"/>
                    <a:pt x="403" y="1051"/>
                  </a:cubicBezTo>
                  <a:cubicBezTo>
                    <a:pt x="395" y="1054"/>
                    <a:pt x="395" y="1054"/>
                    <a:pt x="395" y="1054"/>
                  </a:cubicBezTo>
                  <a:cubicBezTo>
                    <a:pt x="389" y="1063"/>
                    <a:pt x="389" y="1063"/>
                    <a:pt x="389" y="1063"/>
                  </a:cubicBezTo>
                  <a:cubicBezTo>
                    <a:pt x="385" y="1064"/>
                    <a:pt x="385" y="1064"/>
                    <a:pt x="385" y="1064"/>
                  </a:cubicBezTo>
                  <a:cubicBezTo>
                    <a:pt x="379" y="1065"/>
                    <a:pt x="379" y="1065"/>
                    <a:pt x="379" y="1065"/>
                  </a:cubicBezTo>
                  <a:cubicBezTo>
                    <a:pt x="370" y="1067"/>
                    <a:pt x="370" y="1067"/>
                    <a:pt x="370" y="1067"/>
                  </a:cubicBezTo>
                  <a:cubicBezTo>
                    <a:pt x="368" y="1073"/>
                    <a:pt x="368" y="1073"/>
                    <a:pt x="368" y="1073"/>
                  </a:cubicBezTo>
                  <a:cubicBezTo>
                    <a:pt x="369" y="1079"/>
                    <a:pt x="369" y="1079"/>
                    <a:pt x="369" y="1079"/>
                  </a:cubicBezTo>
                  <a:cubicBezTo>
                    <a:pt x="364" y="1083"/>
                    <a:pt x="364" y="1083"/>
                    <a:pt x="364" y="1083"/>
                  </a:cubicBezTo>
                  <a:cubicBezTo>
                    <a:pt x="352" y="1082"/>
                    <a:pt x="352" y="1082"/>
                    <a:pt x="352" y="1082"/>
                  </a:cubicBezTo>
                  <a:cubicBezTo>
                    <a:pt x="354" y="1082"/>
                    <a:pt x="354" y="1082"/>
                    <a:pt x="354" y="1082"/>
                  </a:cubicBezTo>
                  <a:cubicBezTo>
                    <a:pt x="347" y="1078"/>
                    <a:pt x="347" y="1078"/>
                    <a:pt x="347" y="1078"/>
                  </a:cubicBezTo>
                  <a:cubicBezTo>
                    <a:pt x="347" y="1075"/>
                    <a:pt x="347" y="1075"/>
                    <a:pt x="347" y="1075"/>
                  </a:cubicBezTo>
                  <a:cubicBezTo>
                    <a:pt x="343" y="1075"/>
                    <a:pt x="343" y="1075"/>
                    <a:pt x="343" y="1075"/>
                  </a:cubicBezTo>
                  <a:cubicBezTo>
                    <a:pt x="340" y="1074"/>
                    <a:pt x="340" y="1074"/>
                    <a:pt x="340" y="1074"/>
                  </a:cubicBezTo>
                  <a:cubicBezTo>
                    <a:pt x="342" y="1072"/>
                    <a:pt x="342" y="1072"/>
                    <a:pt x="342" y="1072"/>
                  </a:cubicBezTo>
                  <a:cubicBezTo>
                    <a:pt x="340" y="1069"/>
                    <a:pt x="340" y="1069"/>
                    <a:pt x="340" y="1069"/>
                  </a:cubicBezTo>
                  <a:cubicBezTo>
                    <a:pt x="337" y="1063"/>
                    <a:pt x="337" y="1063"/>
                    <a:pt x="337" y="1063"/>
                  </a:cubicBezTo>
                  <a:cubicBezTo>
                    <a:pt x="339" y="1061"/>
                    <a:pt x="339" y="1061"/>
                    <a:pt x="339" y="1061"/>
                  </a:cubicBezTo>
                  <a:cubicBezTo>
                    <a:pt x="335" y="1059"/>
                    <a:pt x="335" y="1059"/>
                    <a:pt x="335" y="1059"/>
                  </a:cubicBezTo>
                  <a:cubicBezTo>
                    <a:pt x="333" y="1057"/>
                    <a:pt x="333" y="1057"/>
                    <a:pt x="333" y="1057"/>
                  </a:cubicBezTo>
                  <a:cubicBezTo>
                    <a:pt x="335" y="1053"/>
                    <a:pt x="335" y="1053"/>
                    <a:pt x="335" y="1053"/>
                  </a:cubicBezTo>
                  <a:cubicBezTo>
                    <a:pt x="333" y="1050"/>
                    <a:pt x="333" y="1050"/>
                    <a:pt x="333" y="1050"/>
                  </a:cubicBezTo>
                  <a:cubicBezTo>
                    <a:pt x="330" y="1046"/>
                    <a:pt x="330" y="1046"/>
                    <a:pt x="330" y="1046"/>
                  </a:cubicBezTo>
                  <a:cubicBezTo>
                    <a:pt x="325" y="1045"/>
                    <a:pt x="325" y="1045"/>
                    <a:pt x="325" y="1045"/>
                  </a:cubicBezTo>
                  <a:cubicBezTo>
                    <a:pt x="321" y="1042"/>
                    <a:pt x="321" y="1042"/>
                    <a:pt x="321" y="1042"/>
                  </a:cubicBezTo>
                  <a:cubicBezTo>
                    <a:pt x="321" y="1039"/>
                    <a:pt x="321" y="1039"/>
                    <a:pt x="321" y="1039"/>
                  </a:cubicBezTo>
                  <a:cubicBezTo>
                    <a:pt x="323" y="1032"/>
                    <a:pt x="323" y="1032"/>
                    <a:pt x="323" y="1032"/>
                  </a:cubicBezTo>
                  <a:cubicBezTo>
                    <a:pt x="323" y="1032"/>
                    <a:pt x="323" y="1031"/>
                    <a:pt x="327" y="1029"/>
                  </a:cubicBezTo>
                  <a:cubicBezTo>
                    <a:pt x="331" y="1028"/>
                    <a:pt x="332" y="1029"/>
                    <a:pt x="332" y="1029"/>
                  </a:cubicBezTo>
                  <a:cubicBezTo>
                    <a:pt x="338" y="1031"/>
                    <a:pt x="338" y="1031"/>
                    <a:pt x="338" y="1031"/>
                  </a:cubicBezTo>
                  <a:cubicBezTo>
                    <a:pt x="345" y="1029"/>
                    <a:pt x="345" y="1029"/>
                    <a:pt x="345" y="1029"/>
                  </a:cubicBezTo>
                  <a:cubicBezTo>
                    <a:pt x="345" y="1029"/>
                    <a:pt x="352" y="1023"/>
                    <a:pt x="353" y="1022"/>
                  </a:cubicBezTo>
                  <a:cubicBezTo>
                    <a:pt x="355" y="1021"/>
                    <a:pt x="353" y="1016"/>
                    <a:pt x="353" y="1016"/>
                  </a:cubicBezTo>
                  <a:cubicBezTo>
                    <a:pt x="357" y="1015"/>
                    <a:pt x="357" y="1015"/>
                    <a:pt x="357" y="1015"/>
                  </a:cubicBezTo>
                  <a:cubicBezTo>
                    <a:pt x="359" y="1012"/>
                    <a:pt x="359" y="1012"/>
                    <a:pt x="359" y="1012"/>
                  </a:cubicBezTo>
                  <a:cubicBezTo>
                    <a:pt x="359" y="1006"/>
                    <a:pt x="359" y="1006"/>
                    <a:pt x="359" y="1006"/>
                  </a:cubicBezTo>
                  <a:cubicBezTo>
                    <a:pt x="354" y="1004"/>
                    <a:pt x="354" y="1004"/>
                    <a:pt x="354" y="1004"/>
                  </a:cubicBezTo>
                  <a:cubicBezTo>
                    <a:pt x="350" y="1003"/>
                    <a:pt x="350" y="1003"/>
                    <a:pt x="350" y="1003"/>
                  </a:cubicBezTo>
                  <a:cubicBezTo>
                    <a:pt x="346" y="1000"/>
                    <a:pt x="346" y="1000"/>
                    <a:pt x="346" y="1000"/>
                  </a:cubicBezTo>
                  <a:cubicBezTo>
                    <a:pt x="348" y="995"/>
                    <a:pt x="348" y="995"/>
                    <a:pt x="348" y="995"/>
                  </a:cubicBezTo>
                  <a:cubicBezTo>
                    <a:pt x="343" y="995"/>
                    <a:pt x="343" y="995"/>
                    <a:pt x="343" y="995"/>
                  </a:cubicBezTo>
                  <a:cubicBezTo>
                    <a:pt x="338" y="994"/>
                    <a:pt x="338" y="994"/>
                    <a:pt x="338" y="994"/>
                  </a:cubicBezTo>
                  <a:cubicBezTo>
                    <a:pt x="334" y="993"/>
                    <a:pt x="334" y="993"/>
                    <a:pt x="334" y="993"/>
                  </a:cubicBezTo>
                  <a:cubicBezTo>
                    <a:pt x="331" y="994"/>
                    <a:pt x="331" y="994"/>
                    <a:pt x="331" y="994"/>
                  </a:cubicBezTo>
                  <a:cubicBezTo>
                    <a:pt x="328" y="997"/>
                    <a:pt x="328" y="997"/>
                    <a:pt x="328" y="997"/>
                  </a:cubicBezTo>
                  <a:cubicBezTo>
                    <a:pt x="323" y="997"/>
                    <a:pt x="323" y="997"/>
                    <a:pt x="323" y="997"/>
                  </a:cubicBezTo>
                  <a:cubicBezTo>
                    <a:pt x="322" y="988"/>
                    <a:pt x="322" y="988"/>
                    <a:pt x="322" y="988"/>
                  </a:cubicBezTo>
                  <a:cubicBezTo>
                    <a:pt x="320" y="984"/>
                    <a:pt x="320" y="984"/>
                    <a:pt x="320" y="984"/>
                  </a:cubicBezTo>
                  <a:cubicBezTo>
                    <a:pt x="315" y="982"/>
                    <a:pt x="315" y="982"/>
                    <a:pt x="315" y="982"/>
                  </a:cubicBezTo>
                  <a:cubicBezTo>
                    <a:pt x="304" y="980"/>
                    <a:pt x="304" y="980"/>
                    <a:pt x="304" y="980"/>
                  </a:cubicBezTo>
                  <a:cubicBezTo>
                    <a:pt x="299" y="973"/>
                    <a:pt x="299" y="973"/>
                    <a:pt x="299" y="973"/>
                  </a:cubicBezTo>
                  <a:cubicBezTo>
                    <a:pt x="298" y="970"/>
                    <a:pt x="298" y="970"/>
                    <a:pt x="298" y="970"/>
                  </a:cubicBezTo>
                  <a:cubicBezTo>
                    <a:pt x="298" y="970"/>
                    <a:pt x="297" y="970"/>
                    <a:pt x="294" y="969"/>
                  </a:cubicBezTo>
                  <a:cubicBezTo>
                    <a:pt x="291" y="969"/>
                    <a:pt x="293" y="966"/>
                    <a:pt x="293" y="966"/>
                  </a:cubicBezTo>
                  <a:cubicBezTo>
                    <a:pt x="293" y="961"/>
                    <a:pt x="293" y="961"/>
                    <a:pt x="293" y="961"/>
                  </a:cubicBezTo>
                  <a:cubicBezTo>
                    <a:pt x="289" y="961"/>
                    <a:pt x="289" y="961"/>
                    <a:pt x="289" y="961"/>
                  </a:cubicBezTo>
                  <a:cubicBezTo>
                    <a:pt x="285" y="957"/>
                    <a:pt x="285" y="957"/>
                    <a:pt x="285" y="957"/>
                  </a:cubicBezTo>
                  <a:cubicBezTo>
                    <a:pt x="278" y="955"/>
                    <a:pt x="278" y="955"/>
                    <a:pt x="278" y="955"/>
                  </a:cubicBezTo>
                  <a:cubicBezTo>
                    <a:pt x="281" y="947"/>
                    <a:pt x="281" y="947"/>
                    <a:pt x="281" y="947"/>
                  </a:cubicBezTo>
                  <a:cubicBezTo>
                    <a:pt x="281" y="944"/>
                    <a:pt x="281" y="944"/>
                    <a:pt x="281" y="944"/>
                  </a:cubicBezTo>
                  <a:cubicBezTo>
                    <a:pt x="282" y="939"/>
                    <a:pt x="282" y="939"/>
                    <a:pt x="282" y="939"/>
                  </a:cubicBezTo>
                  <a:cubicBezTo>
                    <a:pt x="279" y="936"/>
                    <a:pt x="279" y="936"/>
                    <a:pt x="279" y="936"/>
                  </a:cubicBezTo>
                  <a:cubicBezTo>
                    <a:pt x="273" y="932"/>
                    <a:pt x="273" y="932"/>
                    <a:pt x="273" y="932"/>
                  </a:cubicBezTo>
                  <a:cubicBezTo>
                    <a:pt x="273" y="929"/>
                    <a:pt x="273" y="929"/>
                    <a:pt x="273" y="929"/>
                  </a:cubicBezTo>
                  <a:cubicBezTo>
                    <a:pt x="273" y="926"/>
                    <a:pt x="273" y="926"/>
                    <a:pt x="273" y="926"/>
                  </a:cubicBezTo>
                  <a:cubicBezTo>
                    <a:pt x="273" y="918"/>
                    <a:pt x="273" y="918"/>
                    <a:pt x="273" y="918"/>
                  </a:cubicBezTo>
                  <a:cubicBezTo>
                    <a:pt x="271" y="914"/>
                    <a:pt x="271" y="914"/>
                    <a:pt x="271" y="914"/>
                  </a:cubicBezTo>
                  <a:cubicBezTo>
                    <a:pt x="267" y="916"/>
                    <a:pt x="267" y="916"/>
                    <a:pt x="267" y="916"/>
                  </a:cubicBezTo>
                  <a:cubicBezTo>
                    <a:pt x="266" y="914"/>
                    <a:pt x="266" y="914"/>
                    <a:pt x="266" y="914"/>
                  </a:cubicBezTo>
                  <a:cubicBezTo>
                    <a:pt x="263" y="915"/>
                    <a:pt x="263" y="915"/>
                    <a:pt x="263" y="915"/>
                  </a:cubicBezTo>
                  <a:cubicBezTo>
                    <a:pt x="260" y="913"/>
                    <a:pt x="260" y="913"/>
                    <a:pt x="260" y="913"/>
                  </a:cubicBezTo>
                  <a:cubicBezTo>
                    <a:pt x="257" y="910"/>
                    <a:pt x="257" y="910"/>
                    <a:pt x="257" y="910"/>
                  </a:cubicBezTo>
                  <a:cubicBezTo>
                    <a:pt x="248" y="908"/>
                    <a:pt x="248" y="908"/>
                    <a:pt x="248" y="908"/>
                  </a:cubicBezTo>
                  <a:cubicBezTo>
                    <a:pt x="248" y="908"/>
                    <a:pt x="245" y="909"/>
                    <a:pt x="241" y="910"/>
                  </a:cubicBezTo>
                  <a:cubicBezTo>
                    <a:pt x="238" y="911"/>
                    <a:pt x="239" y="912"/>
                    <a:pt x="237" y="912"/>
                  </a:cubicBezTo>
                  <a:cubicBezTo>
                    <a:pt x="235" y="913"/>
                    <a:pt x="234" y="915"/>
                    <a:pt x="234" y="917"/>
                  </a:cubicBezTo>
                  <a:cubicBezTo>
                    <a:pt x="233" y="919"/>
                    <a:pt x="229" y="920"/>
                    <a:pt x="228" y="920"/>
                  </a:cubicBezTo>
                  <a:cubicBezTo>
                    <a:pt x="226" y="921"/>
                    <a:pt x="224" y="918"/>
                    <a:pt x="224" y="918"/>
                  </a:cubicBezTo>
                  <a:cubicBezTo>
                    <a:pt x="224" y="915"/>
                    <a:pt x="224" y="915"/>
                    <a:pt x="224" y="915"/>
                  </a:cubicBezTo>
                  <a:cubicBezTo>
                    <a:pt x="223" y="909"/>
                    <a:pt x="223" y="909"/>
                    <a:pt x="223" y="909"/>
                  </a:cubicBezTo>
                  <a:cubicBezTo>
                    <a:pt x="215" y="909"/>
                    <a:pt x="215" y="909"/>
                    <a:pt x="215" y="909"/>
                  </a:cubicBezTo>
                  <a:cubicBezTo>
                    <a:pt x="208" y="911"/>
                    <a:pt x="208" y="911"/>
                    <a:pt x="208" y="911"/>
                  </a:cubicBezTo>
                  <a:cubicBezTo>
                    <a:pt x="207" y="913"/>
                    <a:pt x="207" y="913"/>
                    <a:pt x="207" y="913"/>
                  </a:cubicBezTo>
                  <a:cubicBezTo>
                    <a:pt x="202" y="913"/>
                    <a:pt x="202" y="913"/>
                    <a:pt x="202" y="913"/>
                  </a:cubicBezTo>
                  <a:cubicBezTo>
                    <a:pt x="200" y="909"/>
                    <a:pt x="200" y="909"/>
                    <a:pt x="200" y="909"/>
                  </a:cubicBezTo>
                  <a:cubicBezTo>
                    <a:pt x="197" y="908"/>
                    <a:pt x="197" y="908"/>
                    <a:pt x="197" y="908"/>
                  </a:cubicBezTo>
                  <a:cubicBezTo>
                    <a:pt x="192" y="910"/>
                    <a:pt x="192" y="910"/>
                    <a:pt x="192" y="910"/>
                  </a:cubicBezTo>
                  <a:cubicBezTo>
                    <a:pt x="192" y="910"/>
                    <a:pt x="191" y="912"/>
                    <a:pt x="190" y="912"/>
                  </a:cubicBezTo>
                  <a:cubicBezTo>
                    <a:pt x="189" y="913"/>
                    <a:pt x="188" y="912"/>
                    <a:pt x="187" y="912"/>
                  </a:cubicBezTo>
                  <a:cubicBezTo>
                    <a:pt x="186" y="912"/>
                    <a:pt x="184" y="911"/>
                    <a:pt x="183" y="910"/>
                  </a:cubicBezTo>
                  <a:cubicBezTo>
                    <a:pt x="183" y="909"/>
                    <a:pt x="183" y="908"/>
                    <a:pt x="183" y="907"/>
                  </a:cubicBezTo>
                  <a:cubicBezTo>
                    <a:pt x="183" y="906"/>
                    <a:pt x="183" y="904"/>
                    <a:pt x="183" y="904"/>
                  </a:cubicBezTo>
                  <a:cubicBezTo>
                    <a:pt x="184" y="899"/>
                    <a:pt x="184" y="899"/>
                    <a:pt x="184" y="899"/>
                  </a:cubicBezTo>
                  <a:cubicBezTo>
                    <a:pt x="184" y="899"/>
                    <a:pt x="180" y="896"/>
                    <a:pt x="179" y="895"/>
                  </a:cubicBezTo>
                  <a:cubicBezTo>
                    <a:pt x="179" y="893"/>
                    <a:pt x="178" y="890"/>
                    <a:pt x="178" y="890"/>
                  </a:cubicBezTo>
                  <a:cubicBezTo>
                    <a:pt x="178" y="890"/>
                    <a:pt x="176" y="889"/>
                    <a:pt x="175" y="888"/>
                  </a:cubicBezTo>
                  <a:cubicBezTo>
                    <a:pt x="174" y="888"/>
                    <a:pt x="173" y="887"/>
                    <a:pt x="173" y="887"/>
                  </a:cubicBezTo>
                  <a:cubicBezTo>
                    <a:pt x="174" y="884"/>
                    <a:pt x="174" y="884"/>
                    <a:pt x="174" y="884"/>
                  </a:cubicBezTo>
                  <a:cubicBezTo>
                    <a:pt x="170" y="882"/>
                    <a:pt x="170" y="882"/>
                    <a:pt x="170" y="882"/>
                  </a:cubicBezTo>
                  <a:cubicBezTo>
                    <a:pt x="165" y="878"/>
                    <a:pt x="165" y="878"/>
                    <a:pt x="165" y="878"/>
                  </a:cubicBezTo>
                  <a:cubicBezTo>
                    <a:pt x="167" y="875"/>
                    <a:pt x="167" y="875"/>
                    <a:pt x="167" y="875"/>
                  </a:cubicBezTo>
                  <a:cubicBezTo>
                    <a:pt x="163" y="872"/>
                    <a:pt x="163" y="872"/>
                    <a:pt x="163" y="872"/>
                  </a:cubicBezTo>
                  <a:cubicBezTo>
                    <a:pt x="159" y="875"/>
                    <a:pt x="159" y="875"/>
                    <a:pt x="159" y="875"/>
                  </a:cubicBezTo>
                  <a:cubicBezTo>
                    <a:pt x="159" y="871"/>
                    <a:pt x="159" y="871"/>
                    <a:pt x="159" y="871"/>
                  </a:cubicBezTo>
                  <a:cubicBezTo>
                    <a:pt x="157" y="863"/>
                    <a:pt x="157" y="863"/>
                    <a:pt x="157" y="863"/>
                  </a:cubicBezTo>
                  <a:cubicBezTo>
                    <a:pt x="159" y="860"/>
                    <a:pt x="159" y="860"/>
                    <a:pt x="159" y="860"/>
                  </a:cubicBezTo>
                  <a:cubicBezTo>
                    <a:pt x="158" y="850"/>
                    <a:pt x="158" y="850"/>
                    <a:pt x="158" y="850"/>
                  </a:cubicBezTo>
                  <a:cubicBezTo>
                    <a:pt x="158" y="850"/>
                    <a:pt x="156" y="849"/>
                    <a:pt x="155" y="849"/>
                  </a:cubicBezTo>
                  <a:cubicBezTo>
                    <a:pt x="154" y="849"/>
                    <a:pt x="151" y="847"/>
                    <a:pt x="151" y="847"/>
                  </a:cubicBezTo>
                  <a:cubicBezTo>
                    <a:pt x="147" y="846"/>
                    <a:pt x="147" y="846"/>
                    <a:pt x="147" y="846"/>
                  </a:cubicBezTo>
                  <a:cubicBezTo>
                    <a:pt x="147" y="843"/>
                    <a:pt x="147" y="843"/>
                    <a:pt x="147" y="843"/>
                  </a:cubicBezTo>
                  <a:cubicBezTo>
                    <a:pt x="144" y="840"/>
                    <a:pt x="144" y="840"/>
                    <a:pt x="144" y="840"/>
                  </a:cubicBezTo>
                  <a:cubicBezTo>
                    <a:pt x="141" y="841"/>
                    <a:pt x="141" y="841"/>
                    <a:pt x="141" y="841"/>
                  </a:cubicBezTo>
                  <a:cubicBezTo>
                    <a:pt x="141" y="841"/>
                    <a:pt x="140" y="841"/>
                    <a:pt x="140" y="840"/>
                  </a:cubicBezTo>
                  <a:cubicBezTo>
                    <a:pt x="140" y="839"/>
                    <a:pt x="138" y="835"/>
                    <a:pt x="138" y="835"/>
                  </a:cubicBezTo>
                  <a:cubicBezTo>
                    <a:pt x="141" y="832"/>
                    <a:pt x="141" y="832"/>
                    <a:pt x="141" y="832"/>
                  </a:cubicBezTo>
                  <a:cubicBezTo>
                    <a:pt x="141" y="832"/>
                    <a:pt x="141" y="828"/>
                    <a:pt x="141" y="827"/>
                  </a:cubicBezTo>
                  <a:cubicBezTo>
                    <a:pt x="141" y="825"/>
                    <a:pt x="146" y="825"/>
                    <a:pt x="146" y="825"/>
                  </a:cubicBezTo>
                  <a:cubicBezTo>
                    <a:pt x="148" y="824"/>
                    <a:pt x="148" y="824"/>
                    <a:pt x="148" y="824"/>
                  </a:cubicBezTo>
                  <a:cubicBezTo>
                    <a:pt x="149" y="820"/>
                    <a:pt x="149" y="820"/>
                    <a:pt x="149" y="820"/>
                  </a:cubicBezTo>
                  <a:cubicBezTo>
                    <a:pt x="149" y="820"/>
                    <a:pt x="146" y="820"/>
                    <a:pt x="144" y="818"/>
                  </a:cubicBezTo>
                  <a:cubicBezTo>
                    <a:pt x="143" y="816"/>
                    <a:pt x="144" y="818"/>
                    <a:pt x="144" y="817"/>
                  </a:cubicBezTo>
                  <a:cubicBezTo>
                    <a:pt x="144" y="816"/>
                    <a:pt x="143" y="817"/>
                    <a:pt x="143" y="817"/>
                  </a:cubicBezTo>
                  <a:cubicBezTo>
                    <a:pt x="143" y="817"/>
                    <a:pt x="142" y="816"/>
                    <a:pt x="142" y="815"/>
                  </a:cubicBezTo>
                  <a:cubicBezTo>
                    <a:pt x="142" y="814"/>
                    <a:pt x="142" y="812"/>
                    <a:pt x="141" y="811"/>
                  </a:cubicBezTo>
                  <a:cubicBezTo>
                    <a:pt x="140" y="810"/>
                    <a:pt x="138" y="809"/>
                    <a:pt x="138" y="809"/>
                  </a:cubicBezTo>
                  <a:cubicBezTo>
                    <a:pt x="137" y="808"/>
                    <a:pt x="137" y="809"/>
                    <a:pt x="135" y="807"/>
                  </a:cubicBezTo>
                  <a:cubicBezTo>
                    <a:pt x="134" y="805"/>
                    <a:pt x="134" y="804"/>
                    <a:pt x="134" y="804"/>
                  </a:cubicBezTo>
                  <a:cubicBezTo>
                    <a:pt x="131" y="802"/>
                    <a:pt x="133" y="797"/>
                    <a:pt x="131" y="795"/>
                  </a:cubicBezTo>
                  <a:cubicBezTo>
                    <a:pt x="127" y="791"/>
                    <a:pt x="127" y="784"/>
                    <a:pt x="125" y="782"/>
                  </a:cubicBezTo>
                  <a:cubicBezTo>
                    <a:pt x="122" y="777"/>
                    <a:pt x="124" y="776"/>
                    <a:pt x="125" y="773"/>
                  </a:cubicBezTo>
                  <a:cubicBezTo>
                    <a:pt x="126" y="767"/>
                    <a:pt x="129" y="762"/>
                    <a:pt x="130" y="752"/>
                  </a:cubicBezTo>
                  <a:cubicBezTo>
                    <a:pt x="130" y="745"/>
                    <a:pt x="130" y="745"/>
                    <a:pt x="130" y="745"/>
                  </a:cubicBezTo>
                  <a:cubicBezTo>
                    <a:pt x="135" y="741"/>
                    <a:pt x="135" y="741"/>
                    <a:pt x="135" y="741"/>
                  </a:cubicBezTo>
                  <a:cubicBezTo>
                    <a:pt x="135" y="739"/>
                    <a:pt x="135" y="739"/>
                    <a:pt x="135" y="739"/>
                  </a:cubicBezTo>
                  <a:cubicBezTo>
                    <a:pt x="130" y="737"/>
                    <a:pt x="130" y="737"/>
                    <a:pt x="130" y="737"/>
                  </a:cubicBezTo>
                  <a:cubicBezTo>
                    <a:pt x="130" y="737"/>
                    <a:pt x="130" y="737"/>
                    <a:pt x="130" y="737"/>
                  </a:cubicBezTo>
                  <a:cubicBezTo>
                    <a:pt x="130" y="735"/>
                    <a:pt x="130" y="735"/>
                    <a:pt x="130" y="735"/>
                  </a:cubicBezTo>
                  <a:cubicBezTo>
                    <a:pt x="127" y="724"/>
                    <a:pt x="127" y="724"/>
                    <a:pt x="127" y="724"/>
                  </a:cubicBezTo>
                  <a:cubicBezTo>
                    <a:pt x="128" y="719"/>
                    <a:pt x="128" y="719"/>
                    <a:pt x="128" y="719"/>
                  </a:cubicBezTo>
                  <a:cubicBezTo>
                    <a:pt x="131" y="722"/>
                    <a:pt x="131" y="722"/>
                    <a:pt x="131" y="722"/>
                  </a:cubicBezTo>
                  <a:cubicBezTo>
                    <a:pt x="134" y="723"/>
                    <a:pt x="134" y="723"/>
                    <a:pt x="134" y="723"/>
                  </a:cubicBezTo>
                  <a:cubicBezTo>
                    <a:pt x="137" y="720"/>
                    <a:pt x="137" y="720"/>
                    <a:pt x="137" y="720"/>
                  </a:cubicBezTo>
                  <a:cubicBezTo>
                    <a:pt x="136" y="715"/>
                    <a:pt x="136" y="715"/>
                    <a:pt x="136" y="715"/>
                  </a:cubicBezTo>
                  <a:cubicBezTo>
                    <a:pt x="136" y="715"/>
                    <a:pt x="137" y="712"/>
                    <a:pt x="138" y="712"/>
                  </a:cubicBezTo>
                  <a:cubicBezTo>
                    <a:pt x="139" y="713"/>
                    <a:pt x="145" y="713"/>
                    <a:pt x="145" y="713"/>
                  </a:cubicBezTo>
                  <a:cubicBezTo>
                    <a:pt x="148" y="710"/>
                    <a:pt x="148" y="710"/>
                    <a:pt x="148" y="710"/>
                  </a:cubicBezTo>
                  <a:cubicBezTo>
                    <a:pt x="148" y="704"/>
                    <a:pt x="148" y="704"/>
                    <a:pt x="148" y="704"/>
                  </a:cubicBezTo>
                  <a:cubicBezTo>
                    <a:pt x="151" y="700"/>
                    <a:pt x="151" y="700"/>
                    <a:pt x="151" y="700"/>
                  </a:cubicBezTo>
                  <a:cubicBezTo>
                    <a:pt x="157" y="699"/>
                    <a:pt x="157" y="699"/>
                    <a:pt x="157" y="699"/>
                  </a:cubicBezTo>
                  <a:cubicBezTo>
                    <a:pt x="157" y="699"/>
                    <a:pt x="168" y="699"/>
                    <a:pt x="169" y="700"/>
                  </a:cubicBezTo>
                  <a:cubicBezTo>
                    <a:pt x="170" y="700"/>
                    <a:pt x="175" y="700"/>
                    <a:pt x="176" y="700"/>
                  </a:cubicBezTo>
                  <a:cubicBezTo>
                    <a:pt x="177" y="700"/>
                    <a:pt x="183" y="700"/>
                    <a:pt x="183" y="700"/>
                  </a:cubicBezTo>
                  <a:cubicBezTo>
                    <a:pt x="185" y="696"/>
                    <a:pt x="185" y="696"/>
                    <a:pt x="185" y="696"/>
                  </a:cubicBezTo>
                  <a:cubicBezTo>
                    <a:pt x="177" y="694"/>
                    <a:pt x="177" y="694"/>
                    <a:pt x="177" y="694"/>
                  </a:cubicBezTo>
                  <a:cubicBezTo>
                    <a:pt x="171" y="693"/>
                    <a:pt x="171" y="693"/>
                    <a:pt x="171" y="693"/>
                  </a:cubicBezTo>
                  <a:cubicBezTo>
                    <a:pt x="168" y="688"/>
                    <a:pt x="168" y="688"/>
                    <a:pt x="168" y="688"/>
                  </a:cubicBezTo>
                  <a:cubicBezTo>
                    <a:pt x="162" y="688"/>
                    <a:pt x="162" y="688"/>
                    <a:pt x="162" y="688"/>
                  </a:cubicBezTo>
                  <a:cubicBezTo>
                    <a:pt x="154" y="690"/>
                    <a:pt x="154" y="690"/>
                    <a:pt x="154" y="690"/>
                  </a:cubicBezTo>
                  <a:cubicBezTo>
                    <a:pt x="149" y="691"/>
                    <a:pt x="149" y="691"/>
                    <a:pt x="149" y="691"/>
                  </a:cubicBezTo>
                  <a:cubicBezTo>
                    <a:pt x="142" y="690"/>
                    <a:pt x="142" y="690"/>
                    <a:pt x="142" y="690"/>
                  </a:cubicBezTo>
                  <a:cubicBezTo>
                    <a:pt x="140" y="687"/>
                    <a:pt x="140" y="687"/>
                    <a:pt x="140" y="687"/>
                  </a:cubicBezTo>
                  <a:cubicBezTo>
                    <a:pt x="140" y="687"/>
                    <a:pt x="135" y="686"/>
                    <a:pt x="134" y="686"/>
                  </a:cubicBezTo>
                  <a:cubicBezTo>
                    <a:pt x="133" y="686"/>
                    <a:pt x="132" y="686"/>
                    <a:pt x="131" y="685"/>
                  </a:cubicBezTo>
                  <a:cubicBezTo>
                    <a:pt x="129" y="685"/>
                    <a:pt x="126" y="678"/>
                    <a:pt x="126" y="678"/>
                  </a:cubicBezTo>
                  <a:cubicBezTo>
                    <a:pt x="126" y="674"/>
                    <a:pt x="126" y="674"/>
                    <a:pt x="126" y="674"/>
                  </a:cubicBezTo>
                  <a:cubicBezTo>
                    <a:pt x="129" y="678"/>
                    <a:pt x="129" y="678"/>
                    <a:pt x="129" y="678"/>
                  </a:cubicBezTo>
                  <a:cubicBezTo>
                    <a:pt x="129" y="678"/>
                    <a:pt x="131" y="679"/>
                    <a:pt x="131" y="678"/>
                  </a:cubicBezTo>
                  <a:cubicBezTo>
                    <a:pt x="131" y="677"/>
                    <a:pt x="130" y="671"/>
                    <a:pt x="130" y="671"/>
                  </a:cubicBezTo>
                  <a:cubicBezTo>
                    <a:pt x="130" y="671"/>
                    <a:pt x="131" y="665"/>
                    <a:pt x="128" y="666"/>
                  </a:cubicBezTo>
                  <a:cubicBezTo>
                    <a:pt x="125" y="667"/>
                    <a:pt x="122" y="669"/>
                    <a:pt x="122" y="671"/>
                  </a:cubicBezTo>
                  <a:cubicBezTo>
                    <a:pt x="122" y="672"/>
                    <a:pt x="120" y="675"/>
                    <a:pt x="120" y="677"/>
                  </a:cubicBezTo>
                  <a:cubicBezTo>
                    <a:pt x="119" y="678"/>
                    <a:pt x="118" y="679"/>
                    <a:pt x="117" y="680"/>
                  </a:cubicBezTo>
                  <a:cubicBezTo>
                    <a:pt x="116" y="681"/>
                    <a:pt x="111" y="682"/>
                    <a:pt x="111" y="682"/>
                  </a:cubicBezTo>
                  <a:cubicBezTo>
                    <a:pt x="107" y="682"/>
                    <a:pt x="107" y="682"/>
                    <a:pt x="107" y="682"/>
                  </a:cubicBezTo>
                  <a:cubicBezTo>
                    <a:pt x="110" y="678"/>
                    <a:pt x="110" y="678"/>
                    <a:pt x="110" y="678"/>
                  </a:cubicBezTo>
                  <a:cubicBezTo>
                    <a:pt x="112" y="673"/>
                    <a:pt x="112" y="673"/>
                    <a:pt x="112" y="673"/>
                  </a:cubicBezTo>
                  <a:cubicBezTo>
                    <a:pt x="112" y="673"/>
                    <a:pt x="117" y="664"/>
                    <a:pt x="117" y="662"/>
                  </a:cubicBezTo>
                  <a:cubicBezTo>
                    <a:pt x="118" y="659"/>
                    <a:pt x="119" y="657"/>
                    <a:pt x="120" y="654"/>
                  </a:cubicBezTo>
                  <a:cubicBezTo>
                    <a:pt x="121" y="652"/>
                    <a:pt x="124" y="651"/>
                    <a:pt x="124" y="651"/>
                  </a:cubicBezTo>
                  <a:cubicBezTo>
                    <a:pt x="127" y="641"/>
                    <a:pt x="127" y="641"/>
                    <a:pt x="127" y="641"/>
                  </a:cubicBezTo>
                  <a:cubicBezTo>
                    <a:pt x="140" y="615"/>
                    <a:pt x="140" y="615"/>
                    <a:pt x="140" y="615"/>
                  </a:cubicBezTo>
                  <a:cubicBezTo>
                    <a:pt x="140" y="615"/>
                    <a:pt x="142" y="607"/>
                    <a:pt x="143" y="606"/>
                  </a:cubicBezTo>
                  <a:cubicBezTo>
                    <a:pt x="143" y="604"/>
                    <a:pt x="146" y="598"/>
                    <a:pt x="146" y="596"/>
                  </a:cubicBezTo>
                  <a:cubicBezTo>
                    <a:pt x="146" y="594"/>
                    <a:pt x="149" y="587"/>
                    <a:pt x="149" y="587"/>
                  </a:cubicBezTo>
                  <a:cubicBezTo>
                    <a:pt x="149" y="587"/>
                    <a:pt x="152" y="576"/>
                    <a:pt x="152" y="574"/>
                  </a:cubicBezTo>
                  <a:cubicBezTo>
                    <a:pt x="152" y="572"/>
                    <a:pt x="154" y="571"/>
                    <a:pt x="156" y="570"/>
                  </a:cubicBezTo>
                  <a:cubicBezTo>
                    <a:pt x="157" y="569"/>
                    <a:pt x="160" y="560"/>
                    <a:pt x="160" y="558"/>
                  </a:cubicBezTo>
                  <a:cubicBezTo>
                    <a:pt x="161" y="556"/>
                    <a:pt x="163" y="538"/>
                    <a:pt x="163" y="538"/>
                  </a:cubicBezTo>
                  <a:cubicBezTo>
                    <a:pt x="161" y="526"/>
                    <a:pt x="161" y="526"/>
                    <a:pt x="161" y="526"/>
                  </a:cubicBezTo>
                  <a:cubicBezTo>
                    <a:pt x="155" y="521"/>
                    <a:pt x="155" y="521"/>
                    <a:pt x="155" y="521"/>
                  </a:cubicBezTo>
                  <a:cubicBezTo>
                    <a:pt x="149" y="518"/>
                    <a:pt x="149" y="518"/>
                    <a:pt x="149" y="518"/>
                  </a:cubicBezTo>
                  <a:cubicBezTo>
                    <a:pt x="149" y="518"/>
                    <a:pt x="142" y="514"/>
                    <a:pt x="141" y="513"/>
                  </a:cubicBezTo>
                  <a:cubicBezTo>
                    <a:pt x="140" y="512"/>
                    <a:pt x="136" y="510"/>
                    <a:pt x="135" y="510"/>
                  </a:cubicBezTo>
                  <a:cubicBezTo>
                    <a:pt x="133" y="509"/>
                    <a:pt x="128" y="508"/>
                    <a:pt x="127" y="508"/>
                  </a:cubicBezTo>
                  <a:cubicBezTo>
                    <a:pt x="126" y="508"/>
                    <a:pt x="122" y="505"/>
                    <a:pt x="119" y="503"/>
                  </a:cubicBezTo>
                  <a:cubicBezTo>
                    <a:pt x="116" y="501"/>
                    <a:pt x="112" y="496"/>
                    <a:pt x="112" y="496"/>
                  </a:cubicBezTo>
                  <a:cubicBezTo>
                    <a:pt x="117" y="488"/>
                    <a:pt x="117" y="488"/>
                    <a:pt x="117" y="488"/>
                  </a:cubicBezTo>
                  <a:cubicBezTo>
                    <a:pt x="117" y="488"/>
                    <a:pt x="118" y="482"/>
                    <a:pt x="118" y="480"/>
                  </a:cubicBezTo>
                  <a:cubicBezTo>
                    <a:pt x="118" y="479"/>
                    <a:pt x="118" y="476"/>
                    <a:pt x="118" y="476"/>
                  </a:cubicBezTo>
                  <a:cubicBezTo>
                    <a:pt x="116" y="472"/>
                    <a:pt x="116" y="472"/>
                    <a:pt x="116" y="472"/>
                  </a:cubicBezTo>
                  <a:cubicBezTo>
                    <a:pt x="113" y="467"/>
                    <a:pt x="113" y="467"/>
                    <a:pt x="113" y="467"/>
                  </a:cubicBezTo>
                  <a:cubicBezTo>
                    <a:pt x="113" y="467"/>
                    <a:pt x="109" y="466"/>
                    <a:pt x="107" y="466"/>
                  </a:cubicBezTo>
                  <a:cubicBezTo>
                    <a:pt x="106" y="467"/>
                    <a:pt x="106" y="464"/>
                    <a:pt x="105" y="462"/>
                  </a:cubicBezTo>
                  <a:cubicBezTo>
                    <a:pt x="105" y="460"/>
                    <a:pt x="103" y="460"/>
                    <a:pt x="101" y="459"/>
                  </a:cubicBezTo>
                  <a:cubicBezTo>
                    <a:pt x="98" y="457"/>
                    <a:pt x="97" y="454"/>
                    <a:pt x="97" y="454"/>
                  </a:cubicBezTo>
                  <a:cubicBezTo>
                    <a:pt x="100" y="448"/>
                    <a:pt x="100" y="448"/>
                    <a:pt x="100" y="448"/>
                  </a:cubicBezTo>
                  <a:cubicBezTo>
                    <a:pt x="100" y="448"/>
                    <a:pt x="99" y="445"/>
                    <a:pt x="98" y="444"/>
                  </a:cubicBezTo>
                  <a:cubicBezTo>
                    <a:pt x="98" y="443"/>
                    <a:pt x="94" y="443"/>
                    <a:pt x="94" y="443"/>
                  </a:cubicBezTo>
                  <a:cubicBezTo>
                    <a:pt x="87" y="442"/>
                    <a:pt x="87" y="442"/>
                    <a:pt x="87" y="442"/>
                  </a:cubicBezTo>
                  <a:cubicBezTo>
                    <a:pt x="82" y="434"/>
                    <a:pt x="82" y="434"/>
                    <a:pt x="82" y="434"/>
                  </a:cubicBezTo>
                  <a:cubicBezTo>
                    <a:pt x="82" y="434"/>
                    <a:pt x="83" y="427"/>
                    <a:pt x="84" y="426"/>
                  </a:cubicBezTo>
                  <a:cubicBezTo>
                    <a:pt x="85" y="424"/>
                    <a:pt x="84" y="423"/>
                    <a:pt x="84" y="423"/>
                  </a:cubicBezTo>
                  <a:cubicBezTo>
                    <a:pt x="79" y="421"/>
                    <a:pt x="79" y="421"/>
                    <a:pt x="79" y="421"/>
                  </a:cubicBezTo>
                  <a:cubicBezTo>
                    <a:pt x="81" y="417"/>
                    <a:pt x="81" y="417"/>
                    <a:pt x="81" y="417"/>
                  </a:cubicBezTo>
                  <a:cubicBezTo>
                    <a:pt x="78" y="411"/>
                    <a:pt x="78" y="411"/>
                    <a:pt x="78" y="411"/>
                  </a:cubicBezTo>
                  <a:cubicBezTo>
                    <a:pt x="79" y="407"/>
                    <a:pt x="79" y="407"/>
                    <a:pt x="79" y="407"/>
                  </a:cubicBezTo>
                  <a:cubicBezTo>
                    <a:pt x="76" y="403"/>
                    <a:pt x="76" y="403"/>
                    <a:pt x="76" y="403"/>
                  </a:cubicBezTo>
                  <a:cubicBezTo>
                    <a:pt x="76" y="400"/>
                    <a:pt x="76" y="400"/>
                    <a:pt x="76" y="400"/>
                  </a:cubicBezTo>
                  <a:cubicBezTo>
                    <a:pt x="79" y="395"/>
                    <a:pt x="79" y="395"/>
                    <a:pt x="79" y="395"/>
                  </a:cubicBezTo>
                  <a:cubicBezTo>
                    <a:pt x="80" y="390"/>
                    <a:pt x="80" y="390"/>
                    <a:pt x="80" y="390"/>
                  </a:cubicBezTo>
                  <a:cubicBezTo>
                    <a:pt x="76" y="383"/>
                    <a:pt x="76" y="383"/>
                    <a:pt x="76" y="383"/>
                  </a:cubicBezTo>
                  <a:cubicBezTo>
                    <a:pt x="76" y="383"/>
                    <a:pt x="73" y="378"/>
                    <a:pt x="73" y="377"/>
                  </a:cubicBezTo>
                  <a:cubicBezTo>
                    <a:pt x="73" y="376"/>
                    <a:pt x="65" y="371"/>
                    <a:pt x="65" y="371"/>
                  </a:cubicBezTo>
                  <a:cubicBezTo>
                    <a:pt x="62" y="364"/>
                    <a:pt x="62" y="364"/>
                    <a:pt x="62" y="364"/>
                  </a:cubicBezTo>
                  <a:cubicBezTo>
                    <a:pt x="54" y="355"/>
                    <a:pt x="54" y="355"/>
                    <a:pt x="54" y="355"/>
                  </a:cubicBezTo>
                  <a:cubicBezTo>
                    <a:pt x="48" y="348"/>
                    <a:pt x="48" y="348"/>
                    <a:pt x="48" y="348"/>
                  </a:cubicBezTo>
                  <a:cubicBezTo>
                    <a:pt x="44" y="344"/>
                    <a:pt x="44" y="344"/>
                    <a:pt x="44" y="344"/>
                  </a:cubicBezTo>
                  <a:cubicBezTo>
                    <a:pt x="41" y="337"/>
                    <a:pt x="41" y="337"/>
                    <a:pt x="41" y="337"/>
                  </a:cubicBezTo>
                  <a:cubicBezTo>
                    <a:pt x="41" y="337"/>
                    <a:pt x="43" y="329"/>
                    <a:pt x="43" y="328"/>
                  </a:cubicBezTo>
                  <a:cubicBezTo>
                    <a:pt x="43" y="326"/>
                    <a:pt x="46" y="319"/>
                    <a:pt x="46" y="314"/>
                  </a:cubicBezTo>
                  <a:cubicBezTo>
                    <a:pt x="45" y="310"/>
                    <a:pt x="48" y="305"/>
                    <a:pt x="48" y="305"/>
                  </a:cubicBezTo>
                  <a:cubicBezTo>
                    <a:pt x="49" y="296"/>
                    <a:pt x="49" y="296"/>
                    <a:pt x="49" y="296"/>
                  </a:cubicBezTo>
                  <a:cubicBezTo>
                    <a:pt x="46" y="293"/>
                    <a:pt x="46" y="293"/>
                    <a:pt x="46" y="293"/>
                  </a:cubicBezTo>
                  <a:cubicBezTo>
                    <a:pt x="40" y="289"/>
                    <a:pt x="40" y="289"/>
                    <a:pt x="40" y="289"/>
                  </a:cubicBezTo>
                  <a:cubicBezTo>
                    <a:pt x="36" y="284"/>
                    <a:pt x="36" y="284"/>
                    <a:pt x="36" y="284"/>
                  </a:cubicBezTo>
                  <a:cubicBezTo>
                    <a:pt x="36" y="284"/>
                    <a:pt x="34" y="278"/>
                    <a:pt x="27" y="276"/>
                  </a:cubicBezTo>
                  <a:cubicBezTo>
                    <a:pt x="20" y="275"/>
                    <a:pt x="19" y="276"/>
                    <a:pt x="19" y="276"/>
                  </a:cubicBezTo>
                  <a:cubicBezTo>
                    <a:pt x="12" y="272"/>
                    <a:pt x="12" y="272"/>
                    <a:pt x="12" y="272"/>
                  </a:cubicBezTo>
                  <a:cubicBezTo>
                    <a:pt x="7" y="264"/>
                    <a:pt x="7" y="264"/>
                    <a:pt x="7" y="264"/>
                  </a:cubicBezTo>
                  <a:cubicBezTo>
                    <a:pt x="3" y="258"/>
                    <a:pt x="3" y="258"/>
                    <a:pt x="3" y="258"/>
                  </a:cubicBezTo>
                  <a:cubicBezTo>
                    <a:pt x="6" y="254"/>
                    <a:pt x="6" y="254"/>
                    <a:pt x="6" y="254"/>
                  </a:cubicBezTo>
                  <a:cubicBezTo>
                    <a:pt x="7" y="248"/>
                    <a:pt x="7" y="248"/>
                    <a:pt x="7" y="248"/>
                  </a:cubicBezTo>
                  <a:cubicBezTo>
                    <a:pt x="7" y="244"/>
                    <a:pt x="7" y="244"/>
                    <a:pt x="7" y="244"/>
                  </a:cubicBezTo>
                  <a:cubicBezTo>
                    <a:pt x="7" y="239"/>
                    <a:pt x="7" y="239"/>
                    <a:pt x="7" y="239"/>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6"/>
                    <a:pt x="0" y="236"/>
                    <a:pt x="0" y="236"/>
                  </a:cubicBezTo>
                  <a:cubicBezTo>
                    <a:pt x="0" y="236"/>
                    <a:pt x="0" y="236"/>
                    <a:pt x="0" y="236"/>
                  </a:cubicBezTo>
                  <a:cubicBezTo>
                    <a:pt x="0" y="236"/>
                    <a:pt x="0" y="236"/>
                    <a:pt x="0" y="236"/>
                  </a:cubicBezTo>
                  <a:cubicBezTo>
                    <a:pt x="0" y="236"/>
                    <a:pt x="0" y="236"/>
                    <a:pt x="0"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5"/>
                    <a:pt x="1" y="235"/>
                    <a:pt x="1" y="235"/>
                  </a:cubicBezTo>
                  <a:cubicBezTo>
                    <a:pt x="1" y="235"/>
                    <a:pt x="1" y="235"/>
                    <a:pt x="1" y="235"/>
                  </a:cubicBezTo>
                  <a:cubicBezTo>
                    <a:pt x="1" y="235"/>
                    <a:pt x="1" y="235"/>
                    <a:pt x="1"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4"/>
                    <a:pt x="2" y="234"/>
                    <a:pt x="2" y="234"/>
                  </a:cubicBezTo>
                  <a:cubicBezTo>
                    <a:pt x="2" y="234"/>
                    <a:pt x="2" y="234"/>
                    <a:pt x="2" y="234"/>
                  </a:cubicBezTo>
                  <a:cubicBezTo>
                    <a:pt x="2" y="234"/>
                    <a:pt x="2" y="234"/>
                    <a:pt x="2" y="234"/>
                  </a:cubicBezTo>
                  <a:cubicBezTo>
                    <a:pt x="3" y="234"/>
                    <a:pt x="3" y="234"/>
                    <a:pt x="3" y="234"/>
                  </a:cubicBezTo>
                  <a:cubicBezTo>
                    <a:pt x="3" y="234"/>
                    <a:pt x="3" y="234"/>
                    <a:pt x="3" y="234"/>
                  </a:cubicBezTo>
                  <a:cubicBezTo>
                    <a:pt x="3" y="234"/>
                    <a:pt x="3" y="234"/>
                    <a:pt x="3" y="234"/>
                  </a:cubicBezTo>
                  <a:cubicBezTo>
                    <a:pt x="3" y="234"/>
                    <a:pt x="3" y="234"/>
                    <a:pt x="3" y="234"/>
                  </a:cubicBezTo>
                  <a:cubicBezTo>
                    <a:pt x="3" y="233"/>
                    <a:pt x="3" y="233"/>
                    <a:pt x="3" y="233"/>
                  </a:cubicBezTo>
                  <a:cubicBezTo>
                    <a:pt x="4" y="233"/>
                    <a:pt x="4" y="233"/>
                    <a:pt x="4" y="233"/>
                  </a:cubicBezTo>
                  <a:cubicBezTo>
                    <a:pt x="4" y="233"/>
                    <a:pt x="4" y="233"/>
                    <a:pt x="4" y="233"/>
                  </a:cubicBezTo>
                  <a:cubicBezTo>
                    <a:pt x="4" y="233"/>
                    <a:pt x="4" y="233"/>
                    <a:pt x="4" y="233"/>
                  </a:cubicBezTo>
                  <a:cubicBezTo>
                    <a:pt x="4" y="233"/>
                    <a:pt x="4" y="233"/>
                    <a:pt x="4" y="233"/>
                  </a:cubicBezTo>
                  <a:cubicBezTo>
                    <a:pt x="4" y="232"/>
                    <a:pt x="4" y="232"/>
                    <a:pt x="4" y="232"/>
                  </a:cubicBezTo>
                  <a:cubicBezTo>
                    <a:pt x="4" y="232"/>
                    <a:pt x="4" y="232"/>
                    <a:pt x="4"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6" y="230"/>
                    <a:pt x="7" y="229"/>
                    <a:pt x="8" y="229"/>
                  </a:cubicBezTo>
                  <a:cubicBezTo>
                    <a:pt x="8" y="229"/>
                    <a:pt x="8" y="228"/>
                    <a:pt x="8" y="228"/>
                  </a:cubicBezTo>
                  <a:cubicBezTo>
                    <a:pt x="9" y="228"/>
                    <a:pt x="10" y="228"/>
                    <a:pt x="12" y="228"/>
                  </a:cubicBezTo>
                  <a:cubicBezTo>
                    <a:pt x="12" y="228"/>
                    <a:pt x="14" y="219"/>
                    <a:pt x="13" y="216"/>
                  </a:cubicBezTo>
                  <a:cubicBezTo>
                    <a:pt x="12" y="212"/>
                    <a:pt x="17" y="208"/>
                    <a:pt x="17" y="208"/>
                  </a:cubicBezTo>
                  <a:cubicBezTo>
                    <a:pt x="24" y="201"/>
                    <a:pt x="24" y="201"/>
                    <a:pt x="24" y="201"/>
                  </a:cubicBezTo>
                  <a:cubicBezTo>
                    <a:pt x="23" y="193"/>
                    <a:pt x="23" y="193"/>
                    <a:pt x="23" y="193"/>
                  </a:cubicBezTo>
                  <a:cubicBezTo>
                    <a:pt x="31" y="194"/>
                    <a:pt x="31" y="194"/>
                    <a:pt x="31" y="194"/>
                  </a:cubicBezTo>
                  <a:cubicBezTo>
                    <a:pt x="31" y="194"/>
                    <a:pt x="37" y="191"/>
                    <a:pt x="35" y="187"/>
                  </a:cubicBezTo>
                  <a:cubicBezTo>
                    <a:pt x="34" y="185"/>
                    <a:pt x="33" y="182"/>
                    <a:pt x="32" y="180"/>
                  </a:cubicBezTo>
                  <a:cubicBezTo>
                    <a:pt x="33" y="179"/>
                    <a:pt x="33" y="179"/>
                    <a:pt x="33" y="178"/>
                  </a:cubicBezTo>
                  <a:cubicBezTo>
                    <a:pt x="33" y="178"/>
                    <a:pt x="35" y="175"/>
                    <a:pt x="35" y="175"/>
                  </a:cubicBezTo>
                  <a:cubicBezTo>
                    <a:pt x="38" y="175"/>
                    <a:pt x="38" y="175"/>
                    <a:pt x="38" y="175"/>
                  </a:cubicBezTo>
                  <a:cubicBezTo>
                    <a:pt x="41" y="176"/>
                    <a:pt x="41" y="176"/>
                    <a:pt x="41" y="176"/>
                  </a:cubicBezTo>
                  <a:cubicBezTo>
                    <a:pt x="41" y="176"/>
                    <a:pt x="43" y="177"/>
                    <a:pt x="44" y="177"/>
                  </a:cubicBezTo>
                  <a:cubicBezTo>
                    <a:pt x="46" y="177"/>
                    <a:pt x="49" y="175"/>
                    <a:pt x="49" y="175"/>
                  </a:cubicBezTo>
                  <a:cubicBezTo>
                    <a:pt x="46" y="171"/>
                    <a:pt x="46" y="171"/>
                    <a:pt x="46" y="171"/>
                  </a:cubicBezTo>
                  <a:cubicBezTo>
                    <a:pt x="47" y="167"/>
                    <a:pt x="47" y="167"/>
                    <a:pt x="47" y="167"/>
                  </a:cubicBezTo>
                  <a:cubicBezTo>
                    <a:pt x="51" y="167"/>
                    <a:pt x="51" y="167"/>
                    <a:pt x="51" y="167"/>
                  </a:cubicBezTo>
                  <a:cubicBezTo>
                    <a:pt x="53" y="167"/>
                    <a:pt x="53" y="167"/>
                    <a:pt x="53" y="167"/>
                  </a:cubicBezTo>
                  <a:cubicBezTo>
                    <a:pt x="49" y="161"/>
                    <a:pt x="49" y="161"/>
                    <a:pt x="49" y="161"/>
                  </a:cubicBezTo>
                  <a:cubicBezTo>
                    <a:pt x="49" y="161"/>
                    <a:pt x="50" y="158"/>
                    <a:pt x="52" y="159"/>
                  </a:cubicBezTo>
                  <a:cubicBezTo>
                    <a:pt x="53" y="159"/>
                    <a:pt x="54" y="161"/>
                    <a:pt x="55" y="161"/>
                  </a:cubicBezTo>
                  <a:cubicBezTo>
                    <a:pt x="56" y="161"/>
                    <a:pt x="59" y="162"/>
                    <a:pt x="59" y="162"/>
                  </a:cubicBezTo>
                  <a:cubicBezTo>
                    <a:pt x="63" y="163"/>
                    <a:pt x="63" y="163"/>
                    <a:pt x="63" y="163"/>
                  </a:cubicBezTo>
                  <a:cubicBezTo>
                    <a:pt x="67" y="163"/>
                    <a:pt x="67" y="163"/>
                    <a:pt x="67" y="163"/>
                  </a:cubicBezTo>
                  <a:cubicBezTo>
                    <a:pt x="72" y="163"/>
                    <a:pt x="72" y="163"/>
                    <a:pt x="72" y="163"/>
                  </a:cubicBezTo>
                  <a:cubicBezTo>
                    <a:pt x="74" y="166"/>
                    <a:pt x="74" y="166"/>
                    <a:pt x="74" y="166"/>
                  </a:cubicBezTo>
                  <a:cubicBezTo>
                    <a:pt x="74" y="166"/>
                    <a:pt x="75" y="168"/>
                    <a:pt x="74" y="169"/>
                  </a:cubicBezTo>
                  <a:cubicBezTo>
                    <a:pt x="74" y="170"/>
                    <a:pt x="73" y="173"/>
                    <a:pt x="73" y="173"/>
                  </a:cubicBezTo>
                  <a:cubicBezTo>
                    <a:pt x="72" y="173"/>
                    <a:pt x="71" y="173"/>
                    <a:pt x="70" y="174"/>
                  </a:cubicBezTo>
                  <a:cubicBezTo>
                    <a:pt x="69" y="174"/>
                    <a:pt x="64" y="174"/>
                    <a:pt x="64" y="174"/>
                  </a:cubicBezTo>
                  <a:cubicBezTo>
                    <a:pt x="60" y="174"/>
                    <a:pt x="60" y="174"/>
                    <a:pt x="60" y="174"/>
                  </a:cubicBezTo>
                  <a:cubicBezTo>
                    <a:pt x="57" y="174"/>
                    <a:pt x="57" y="174"/>
                    <a:pt x="57" y="174"/>
                  </a:cubicBezTo>
                  <a:cubicBezTo>
                    <a:pt x="56" y="176"/>
                    <a:pt x="56" y="176"/>
                    <a:pt x="56" y="176"/>
                  </a:cubicBezTo>
                  <a:cubicBezTo>
                    <a:pt x="56" y="176"/>
                    <a:pt x="59" y="177"/>
                    <a:pt x="60" y="178"/>
                  </a:cubicBezTo>
                  <a:cubicBezTo>
                    <a:pt x="62" y="178"/>
                    <a:pt x="62" y="178"/>
                    <a:pt x="62" y="178"/>
                  </a:cubicBezTo>
                  <a:cubicBezTo>
                    <a:pt x="63" y="179"/>
                    <a:pt x="65" y="181"/>
                    <a:pt x="65" y="181"/>
                  </a:cubicBezTo>
                  <a:cubicBezTo>
                    <a:pt x="64" y="184"/>
                    <a:pt x="64" y="184"/>
                    <a:pt x="64" y="184"/>
                  </a:cubicBezTo>
                  <a:cubicBezTo>
                    <a:pt x="64" y="184"/>
                    <a:pt x="67" y="180"/>
                    <a:pt x="67" y="180"/>
                  </a:cubicBezTo>
                  <a:cubicBezTo>
                    <a:pt x="68" y="180"/>
                    <a:pt x="73" y="180"/>
                    <a:pt x="73" y="180"/>
                  </a:cubicBezTo>
                  <a:cubicBezTo>
                    <a:pt x="73" y="180"/>
                    <a:pt x="77" y="178"/>
                    <a:pt x="78" y="178"/>
                  </a:cubicBezTo>
                  <a:cubicBezTo>
                    <a:pt x="78" y="178"/>
                    <a:pt x="77" y="181"/>
                    <a:pt x="77" y="181"/>
                  </a:cubicBezTo>
                  <a:cubicBezTo>
                    <a:pt x="81" y="179"/>
                    <a:pt x="81" y="179"/>
                    <a:pt x="81" y="179"/>
                  </a:cubicBezTo>
                  <a:cubicBezTo>
                    <a:pt x="85" y="177"/>
                    <a:pt x="85" y="177"/>
                    <a:pt x="85" y="177"/>
                  </a:cubicBezTo>
                  <a:cubicBezTo>
                    <a:pt x="87" y="177"/>
                    <a:pt x="87" y="177"/>
                    <a:pt x="87" y="177"/>
                  </a:cubicBezTo>
                  <a:cubicBezTo>
                    <a:pt x="87" y="177"/>
                    <a:pt x="88" y="180"/>
                    <a:pt x="88" y="181"/>
                  </a:cubicBezTo>
                  <a:cubicBezTo>
                    <a:pt x="87" y="182"/>
                    <a:pt x="87" y="182"/>
                    <a:pt x="87" y="184"/>
                  </a:cubicBezTo>
                  <a:cubicBezTo>
                    <a:pt x="87" y="185"/>
                    <a:pt x="86" y="186"/>
                    <a:pt x="87" y="187"/>
                  </a:cubicBezTo>
                  <a:cubicBezTo>
                    <a:pt x="87" y="187"/>
                    <a:pt x="87" y="188"/>
                    <a:pt x="88" y="188"/>
                  </a:cubicBezTo>
                  <a:cubicBezTo>
                    <a:pt x="89" y="189"/>
                    <a:pt x="90" y="188"/>
                    <a:pt x="90" y="188"/>
                  </a:cubicBezTo>
                  <a:cubicBezTo>
                    <a:pt x="92" y="183"/>
                    <a:pt x="92" y="183"/>
                    <a:pt x="92" y="183"/>
                  </a:cubicBezTo>
                  <a:cubicBezTo>
                    <a:pt x="92" y="183"/>
                    <a:pt x="94" y="181"/>
                    <a:pt x="94" y="181"/>
                  </a:cubicBezTo>
                  <a:cubicBezTo>
                    <a:pt x="95" y="181"/>
                    <a:pt x="98" y="179"/>
                    <a:pt x="98" y="179"/>
                  </a:cubicBezTo>
                  <a:cubicBezTo>
                    <a:pt x="103" y="179"/>
                    <a:pt x="103" y="179"/>
                    <a:pt x="103" y="179"/>
                  </a:cubicBezTo>
                  <a:cubicBezTo>
                    <a:pt x="103" y="179"/>
                    <a:pt x="108" y="178"/>
                    <a:pt x="109" y="178"/>
                  </a:cubicBezTo>
                  <a:cubicBezTo>
                    <a:pt x="109" y="179"/>
                    <a:pt x="111" y="179"/>
                    <a:pt x="112" y="179"/>
                  </a:cubicBezTo>
                  <a:cubicBezTo>
                    <a:pt x="114" y="179"/>
                    <a:pt x="115" y="179"/>
                    <a:pt x="117" y="179"/>
                  </a:cubicBezTo>
                  <a:cubicBezTo>
                    <a:pt x="118" y="179"/>
                    <a:pt x="119" y="179"/>
                    <a:pt x="119" y="179"/>
                  </a:cubicBezTo>
                  <a:cubicBezTo>
                    <a:pt x="119" y="179"/>
                    <a:pt x="121" y="177"/>
                    <a:pt x="121" y="177"/>
                  </a:cubicBezTo>
                  <a:cubicBezTo>
                    <a:pt x="121" y="176"/>
                    <a:pt x="121" y="175"/>
                    <a:pt x="121" y="175"/>
                  </a:cubicBezTo>
                  <a:cubicBezTo>
                    <a:pt x="122" y="174"/>
                    <a:pt x="123" y="172"/>
                    <a:pt x="124" y="172"/>
                  </a:cubicBezTo>
                  <a:cubicBezTo>
                    <a:pt x="125" y="172"/>
                    <a:pt x="140" y="174"/>
                    <a:pt x="140" y="174"/>
                  </a:cubicBezTo>
                  <a:cubicBezTo>
                    <a:pt x="153" y="178"/>
                    <a:pt x="153" y="178"/>
                    <a:pt x="153" y="178"/>
                  </a:cubicBezTo>
                  <a:cubicBezTo>
                    <a:pt x="162" y="180"/>
                    <a:pt x="162" y="180"/>
                    <a:pt x="162" y="180"/>
                  </a:cubicBezTo>
                  <a:cubicBezTo>
                    <a:pt x="162" y="180"/>
                    <a:pt x="169" y="184"/>
                    <a:pt x="170" y="184"/>
                  </a:cubicBezTo>
                  <a:cubicBezTo>
                    <a:pt x="171" y="185"/>
                    <a:pt x="184" y="187"/>
                    <a:pt x="184" y="187"/>
                  </a:cubicBezTo>
                  <a:cubicBezTo>
                    <a:pt x="190" y="191"/>
                    <a:pt x="190" y="191"/>
                    <a:pt x="190" y="191"/>
                  </a:cubicBezTo>
                  <a:cubicBezTo>
                    <a:pt x="190" y="191"/>
                    <a:pt x="196" y="193"/>
                    <a:pt x="196" y="194"/>
                  </a:cubicBezTo>
                  <a:cubicBezTo>
                    <a:pt x="196" y="195"/>
                    <a:pt x="200" y="197"/>
                    <a:pt x="200" y="197"/>
                  </a:cubicBezTo>
                  <a:cubicBezTo>
                    <a:pt x="204" y="195"/>
                    <a:pt x="204" y="195"/>
                    <a:pt x="204" y="195"/>
                  </a:cubicBezTo>
                  <a:cubicBezTo>
                    <a:pt x="204" y="195"/>
                    <a:pt x="209" y="196"/>
                    <a:pt x="209" y="196"/>
                  </a:cubicBezTo>
                  <a:cubicBezTo>
                    <a:pt x="210" y="197"/>
                    <a:pt x="220" y="200"/>
                    <a:pt x="220" y="200"/>
                  </a:cubicBezTo>
                  <a:cubicBezTo>
                    <a:pt x="220" y="200"/>
                    <a:pt x="227" y="202"/>
                    <a:pt x="228" y="202"/>
                  </a:cubicBezTo>
                  <a:cubicBezTo>
                    <a:pt x="229" y="202"/>
                    <a:pt x="233" y="201"/>
                    <a:pt x="233" y="201"/>
                  </a:cubicBezTo>
                  <a:cubicBezTo>
                    <a:pt x="233" y="198"/>
                    <a:pt x="233" y="198"/>
                    <a:pt x="233" y="198"/>
                  </a:cubicBezTo>
                  <a:cubicBezTo>
                    <a:pt x="233" y="198"/>
                    <a:pt x="232" y="196"/>
                    <a:pt x="234" y="197"/>
                  </a:cubicBezTo>
                  <a:cubicBezTo>
                    <a:pt x="236" y="197"/>
                    <a:pt x="237" y="197"/>
                    <a:pt x="238" y="198"/>
                  </a:cubicBezTo>
                  <a:cubicBezTo>
                    <a:pt x="238" y="199"/>
                    <a:pt x="240" y="199"/>
                    <a:pt x="241" y="200"/>
                  </a:cubicBezTo>
                  <a:cubicBezTo>
                    <a:pt x="242" y="202"/>
                    <a:pt x="246" y="203"/>
                    <a:pt x="246" y="203"/>
                  </a:cubicBezTo>
                  <a:cubicBezTo>
                    <a:pt x="251" y="205"/>
                    <a:pt x="251" y="205"/>
                    <a:pt x="251" y="205"/>
                  </a:cubicBezTo>
                  <a:cubicBezTo>
                    <a:pt x="252" y="208"/>
                    <a:pt x="252" y="208"/>
                    <a:pt x="252" y="208"/>
                  </a:cubicBezTo>
                  <a:cubicBezTo>
                    <a:pt x="253" y="209"/>
                    <a:pt x="253" y="209"/>
                    <a:pt x="253" y="209"/>
                  </a:cubicBezTo>
                  <a:cubicBezTo>
                    <a:pt x="254" y="207"/>
                    <a:pt x="254" y="207"/>
                    <a:pt x="254" y="207"/>
                  </a:cubicBezTo>
                  <a:cubicBezTo>
                    <a:pt x="255" y="206"/>
                    <a:pt x="256" y="206"/>
                    <a:pt x="256" y="206"/>
                  </a:cubicBezTo>
                  <a:cubicBezTo>
                    <a:pt x="258" y="207"/>
                    <a:pt x="258" y="207"/>
                    <a:pt x="258" y="207"/>
                  </a:cubicBezTo>
                  <a:cubicBezTo>
                    <a:pt x="258" y="207"/>
                    <a:pt x="260" y="207"/>
                    <a:pt x="260" y="207"/>
                  </a:cubicBezTo>
                  <a:cubicBezTo>
                    <a:pt x="261" y="207"/>
                    <a:pt x="264" y="206"/>
                    <a:pt x="264" y="206"/>
                  </a:cubicBezTo>
                  <a:cubicBezTo>
                    <a:pt x="264" y="207"/>
                    <a:pt x="266" y="209"/>
                    <a:pt x="267" y="209"/>
                  </a:cubicBezTo>
                  <a:cubicBezTo>
                    <a:pt x="267" y="210"/>
                    <a:pt x="269" y="213"/>
                    <a:pt x="269" y="213"/>
                  </a:cubicBezTo>
                  <a:cubicBezTo>
                    <a:pt x="269" y="213"/>
                    <a:pt x="269" y="214"/>
                    <a:pt x="269" y="216"/>
                  </a:cubicBezTo>
                  <a:cubicBezTo>
                    <a:pt x="269" y="217"/>
                    <a:pt x="270" y="218"/>
                    <a:pt x="270" y="218"/>
                  </a:cubicBezTo>
                  <a:cubicBezTo>
                    <a:pt x="272" y="220"/>
                    <a:pt x="272" y="220"/>
                    <a:pt x="272" y="220"/>
                  </a:cubicBezTo>
                  <a:cubicBezTo>
                    <a:pt x="277" y="228"/>
                    <a:pt x="277" y="228"/>
                    <a:pt x="277" y="228"/>
                  </a:cubicBezTo>
                  <a:cubicBezTo>
                    <a:pt x="279" y="230"/>
                    <a:pt x="279" y="230"/>
                    <a:pt x="279" y="230"/>
                  </a:cubicBezTo>
                  <a:cubicBezTo>
                    <a:pt x="281" y="228"/>
                    <a:pt x="281" y="228"/>
                    <a:pt x="281" y="228"/>
                  </a:cubicBezTo>
                  <a:cubicBezTo>
                    <a:pt x="284" y="228"/>
                    <a:pt x="284" y="228"/>
                    <a:pt x="284" y="228"/>
                  </a:cubicBezTo>
                  <a:cubicBezTo>
                    <a:pt x="287" y="235"/>
                    <a:pt x="287" y="235"/>
                    <a:pt x="287" y="235"/>
                  </a:cubicBezTo>
                  <a:cubicBezTo>
                    <a:pt x="290" y="244"/>
                    <a:pt x="290" y="244"/>
                    <a:pt x="290" y="244"/>
                  </a:cubicBezTo>
                  <a:cubicBezTo>
                    <a:pt x="288" y="256"/>
                    <a:pt x="288" y="256"/>
                    <a:pt x="288" y="256"/>
                  </a:cubicBezTo>
                  <a:cubicBezTo>
                    <a:pt x="288" y="264"/>
                    <a:pt x="288" y="264"/>
                    <a:pt x="288" y="264"/>
                  </a:cubicBezTo>
                  <a:cubicBezTo>
                    <a:pt x="288" y="264"/>
                    <a:pt x="286" y="270"/>
                    <a:pt x="286" y="271"/>
                  </a:cubicBezTo>
                  <a:cubicBezTo>
                    <a:pt x="286" y="273"/>
                    <a:pt x="281" y="280"/>
                    <a:pt x="281" y="280"/>
                  </a:cubicBezTo>
                  <a:cubicBezTo>
                    <a:pt x="281" y="280"/>
                    <a:pt x="278" y="286"/>
                    <a:pt x="277" y="287"/>
                  </a:cubicBezTo>
                  <a:cubicBezTo>
                    <a:pt x="276" y="289"/>
                    <a:pt x="272" y="297"/>
                    <a:pt x="272" y="297"/>
                  </a:cubicBezTo>
                  <a:cubicBezTo>
                    <a:pt x="260" y="309"/>
                    <a:pt x="260" y="309"/>
                    <a:pt x="260" y="309"/>
                  </a:cubicBezTo>
                  <a:cubicBezTo>
                    <a:pt x="260" y="309"/>
                    <a:pt x="254" y="312"/>
                    <a:pt x="252" y="313"/>
                  </a:cubicBezTo>
                  <a:cubicBezTo>
                    <a:pt x="251" y="315"/>
                    <a:pt x="241" y="316"/>
                    <a:pt x="241" y="316"/>
                  </a:cubicBezTo>
                  <a:cubicBezTo>
                    <a:pt x="233" y="316"/>
                    <a:pt x="233" y="316"/>
                    <a:pt x="233" y="316"/>
                  </a:cubicBezTo>
                  <a:cubicBezTo>
                    <a:pt x="221" y="313"/>
                    <a:pt x="221" y="313"/>
                    <a:pt x="221" y="313"/>
                  </a:cubicBezTo>
                  <a:cubicBezTo>
                    <a:pt x="214" y="315"/>
                    <a:pt x="214" y="315"/>
                    <a:pt x="214" y="315"/>
                  </a:cubicBezTo>
                  <a:cubicBezTo>
                    <a:pt x="205" y="318"/>
                    <a:pt x="205" y="318"/>
                    <a:pt x="205" y="318"/>
                  </a:cubicBezTo>
                  <a:cubicBezTo>
                    <a:pt x="197" y="318"/>
                    <a:pt x="197" y="318"/>
                    <a:pt x="197" y="318"/>
                  </a:cubicBezTo>
                  <a:cubicBezTo>
                    <a:pt x="187" y="320"/>
                    <a:pt x="187" y="320"/>
                    <a:pt x="187" y="320"/>
                  </a:cubicBezTo>
                  <a:cubicBezTo>
                    <a:pt x="187" y="320"/>
                    <a:pt x="185" y="320"/>
                    <a:pt x="183" y="320"/>
                  </a:cubicBezTo>
                  <a:cubicBezTo>
                    <a:pt x="182" y="320"/>
                    <a:pt x="176" y="318"/>
                    <a:pt x="176" y="318"/>
                  </a:cubicBezTo>
                  <a:cubicBezTo>
                    <a:pt x="169" y="316"/>
                    <a:pt x="169" y="316"/>
                    <a:pt x="169" y="316"/>
                  </a:cubicBezTo>
                  <a:cubicBezTo>
                    <a:pt x="164" y="316"/>
                    <a:pt x="164" y="316"/>
                    <a:pt x="164" y="316"/>
                  </a:cubicBezTo>
                  <a:cubicBezTo>
                    <a:pt x="163" y="320"/>
                    <a:pt x="163" y="320"/>
                    <a:pt x="163" y="320"/>
                  </a:cubicBezTo>
                  <a:cubicBezTo>
                    <a:pt x="163" y="320"/>
                    <a:pt x="163" y="320"/>
                    <a:pt x="161" y="320"/>
                  </a:cubicBezTo>
                  <a:cubicBezTo>
                    <a:pt x="159" y="320"/>
                    <a:pt x="157" y="320"/>
                    <a:pt x="157" y="320"/>
                  </a:cubicBezTo>
                  <a:cubicBezTo>
                    <a:pt x="157" y="316"/>
                    <a:pt x="157" y="316"/>
                    <a:pt x="157" y="316"/>
                  </a:cubicBezTo>
                  <a:cubicBezTo>
                    <a:pt x="150" y="316"/>
                    <a:pt x="150" y="316"/>
                    <a:pt x="150" y="316"/>
                  </a:cubicBezTo>
                  <a:cubicBezTo>
                    <a:pt x="150" y="316"/>
                    <a:pt x="147" y="317"/>
                    <a:pt x="145" y="317"/>
                  </a:cubicBezTo>
                  <a:cubicBezTo>
                    <a:pt x="142" y="317"/>
                    <a:pt x="139" y="314"/>
                    <a:pt x="138" y="314"/>
                  </a:cubicBezTo>
                  <a:cubicBezTo>
                    <a:pt x="137" y="314"/>
                    <a:pt x="137" y="315"/>
                    <a:pt x="137" y="315"/>
                  </a:cubicBezTo>
                  <a:cubicBezTo>
                    <a:pt x="137" y="318"/>
                    <a:pt x="137" y="318"/>
                    <a:pt x="137" y="318"/>
                  </a:cubicBezTo>
                  <a:cubicBezTo>
                    <a:pt x="132" y="318"/>
                    <a:pt x="132" y="318"/>
                    <a:pt x="132" y="318"/>
                  </a:cubicBezTo>
                  <a:cubicBezTo>
                    <a:pt x="126" y="316"/>
                    <a:pt x="126" y="316"/>
                    <a:pt x="126" y="316"/>
                  </a:cubicBezTo>
                  <a:cubicBezTo>
                    <a:pt x="121" y="312"/>
                    <a:pt x="121" y="312"/>
                    <a:pt x="121" y="312"/>
                  </a:cubicBezTo>
                  <a:cubicBezTo>
                    <a:pt x="117" y="308"/>
                    <a:pt x="117" y="308"/>
                    <a:pt x="117" y="308"/>
                  </a:cubicBezTo>
                  <a:cubicBezTo>
                    <a:pt x="117" y="306"/>
                    <a:pt x="117" y="306"/>
                    <a:pt x="117" y="306"/>
                  </a:cubicBezTo>
                  <a:cubicBezTo>
                    <a:pt x="112" y="306"/>
                    <a:pt x="112" y="306"/>
                    <a:pt x="112" y="306"/>
                  </a:cubicBezTo>
                  <a:cubicBezTo>
                    <a:pt x="105" y="306"/>
                    <a:pt x="105" y="306"/>
                    <a:pt x="105" y="306"/>
                  </a:cubicBezTo>
                  <a:cubicBezTo>
                    <a:pt x="101" y="308"/>
                    <a:pt x="101" y="308"/>
                    <a:pt x="101" y="308"/>
                  </a:cubicBezTo>
                  <a:cubicBezTo>
                    <a:pt x="106" y="309"/>
                    <a:pt x="106" y="309"/>
                    <a:pt x="106" y="309"/>
                  </a:cubicBezTo>
                  <a:cubicBezTo>
                    <a:pt x="109" y="310"/>
                    <a:pt x="109" y="310"/>
                    <a:pt x="109" y="310"/>
                  </a:cubicBezTo>
                  <a:cubicBezTo>
                    <a:pt x="109" y="310"/>
                    <a:pt x="113" y="309"/>
                    <a:pt x="113" y="312"/>
                  </a:cubicBezTo>
                  <a:cubicBezTo>
                    <a:pt x="113" y="314"/>
                    <a:pt x="111" y="314"/>
                    <a:pt x="113" y="316"/>
                  </a:cubicBezTo>
                  <a:cubicBezTo>
                    <a:pt x="114" y="318"/>
                    <a:pt x="118" y="320"/>
                    <a:pt x="118" y="320"/>
                  </a:cubicBezTo>
                  <a:cubicBezTo>
                    <a:pt x="118" y="320"/>
                    <a:pt x="120" y="320"/>
                    <a:pt x="121" y="320"/>
                  </a:cubicBezTo>
                  <a:cubicBezTo>
                    <a:pt x="122" y="320"/>
                    <a:pt x="123" y="320"/>
                    <a:pt x="123" y="320"/>
                  </a:cubicBezTo>
                  <a:cubicBezTo>
                    <a:pt x="125" y="323"/>
                    <a:pt x="125" y="323"/>
                    <a:pt x="125" y="323"/>
                  </a:cubicBezTo>
                  <a:cubicBezTo>
                    <a:pt x="125" y="323"/>
                    <a:pt x="124" y="324"/>
                    <a:pt x="126" y="324"/>
                  </a:cubicBezTo>
                  <a:cubicBezTo>
                    <a:pt x="127" y="324"/>
                    <a:pt x="132" y="324"/>
                    <a:pt x="132" y="324"/>
                  </a:cubicBezTo>
                  <a:cubicBezTo>
                    <a:pt x="137" y="326"/>
                    <a:pt x="137" y="326"/>
                    <a:pt x="137" y="326"/>
                  </a:cubicBezTo>
                  <a:cubicBezTo>
                    <a:pt x="137" y="329"/>
                    <a:pt x="137" y="329"/>
                    <a:pt x="137" y="329"/>
                  </a:cubicBezTo>
                  <a:cubicBezTo>
                    <a:pt x="137" y="329"/>
                    <a:pt x="136" y="331"/>
                    <a:pt x="138" y="331"/>
                  </a:cubicBezTo>
                  <a:cubicBezTo>
                    <a:pt x="139" y="332"/>
                    <a:pt x="143" y="331"/>
                    <a:pt x="143" y="331"/>
                  </a:cubicBezTo>
                  <a:cubicBezTo>
                    <a:pt x="143" y="331"/>
                    <a:pt x="142" y="330"/>
                    <a:pt x="144" y="331"/>
                  </a:cubicBezTo>
                  <a:cubicBezTo>
                    <a:pt x="145" y="332"/>
                    <a:pt x="146" y="333"/>
                    <a:pt x="146" y="333"/>
                  </a:cubicBezTo>
                  <a:cubicBezTo>
                    <a:pt x="146" y="333"/>
                    <a:pt x="147" y="335"/>
                    <a:pt x="147" y="336"/>
                  </a:cubicBezTo>
                  <a:cubicBezTo>
                    <a:pt x="147" y="337"/>
                    <a:pt x="148" y="339"/>
                    <a:pt x="148" y="339"/>
                  </a:cubicBezTo>
                  <a:cubicBezTo>
                    <a:pt x="148" y="339"/>
                    <a:pt x="145" y="340"/>
                    <a:pt x="150" y="340"/>
                  </a:cubicBezTo>
                  <a:cubicBezTo>
                    <a:pt x="155" y="340"/>
                    <a:pt x="155" y="340"/>
                    <a:pt x="155" y="340"/>
                  </a:cubicBezTo>
                  <a:cubicBezTo>
                    <a:pt x="159" y="340"/>
                    <a:pt x="159" y="340"/>
                    <a:pt x="159" y="340"/>
                  </a:cubicBezTo>
                  <a:cubicBezTo>
                    <a:pt x="163" y="341"/>
                    <a:pt x="163" y="341"/>
                    <a:pt x="163" y="341"/>
                  </a:cubicBezTo>
                  <a:cubicBezTo>
                    <a:pt x="170" y="344"/>
                    <a:pt x="170" y="344"/>
                    <a:pt x="170" y="344"/>
                  </a:cubicBezTo>
                  <a:cubicBezTo>
                    <a:pt x="177" y="348"/>
                    <a:pt x="177" y="348"/>
                    <a:pt x="177" y="348"/>
                  </a:cubicBezTo>
                  <a:cubicBezTo>
                    <a:pt x="177" y="348"/>
                    <a:pt x="176" y="351"/>
                    <a:pt x="178" y="351"/>
                  </a:cubicBezTo>
                  <a:cubicBezTo>
                    <a:pt x="179" y="351"/>
                    <a:pt x="183" y="351"/>
                    <a:pt x="183" y="351"/>
                  </a:cubicBezTo>
                  <a:cubicBezTo>
                    <a:pt x="186" y="359"/>
                    <a:pt x="186" y="359"/>
                    <a:pt x="186" y="359"/>
                  </a:cubicBezTo>
                  <a:cubicBezTo>
                    <a:pt x="181" y="359"/>
                    <a:pt x="181" y="359"/>
                    <a:pt x="181" y="359"/>
                  </a:cubicBezTo>
                  <a:cubicBezTo>
                    <a:pt x="184" y="367"/>
                    <a:pt x="184" y="367"/>
                    <a:pt x="184" y="367"/>
                  </a:cubicBezTo>
                  <a:cubicBezTo>
                    <a:pt x="186" y="371"/>
                    <a:pt x="186" y="371"/>
                    <a:pt x="186" y="371"/>
                  </a:cubicBezTo>
                  <a:cubicBezTo>
                    <a:pt x="185" y="376"/>
                    <a:pt x="185" y="376"/>
                    <a:pt x="185" y="376"/>
                  </a:cubicBezTo>
                  <a:cubicBezTo>
                    <a:pt x="182" y="379"/>
                    <a:pt x="182" y="379"/>
                    <a:pt x="182" y="379"/>
                  </a:cubicBezTo>
                  <a:cubicBezTo>
                    <a:pt x="182" y="379"/>
                    <a:pt x="182" y="381"/>
                    <a:pt x="182" y="381"/>
                  </a:cubicBezTo>
                  <a:cubicBezTo>
                    <a:pt x="182" y="382"/>
                    <a:pt x="184" y="382"/>
                    <a:pt x="184" y="382"/>
                  </a:cubicBezTo>
                  <a:cubicBezTo>
                    <a:pt x="184" y="382"/>
                    <a:pt x="186" y="384"/>
                    <a:pt x="186" y="385"/>
                  </a:cubicBezTo>
                  <a:cubicBezTo>
                    <a:pt x="186" y="386"/>
                    <a:pt x="189" y="387"/>
                    <a:pt x="189" y="388"/>
                  </a:cubicBezTo>
                  <a:cubicBezTo>
                    <a:pt x="190" y="389"/>
                    <a:pt x="193" y="392"/>
                    <a:pt x="193" y="392"/>
                  </a:cubicBezTo>
                  <a:cubicBezTo>
                    <a:pt x="194" y="394"/>
                    <a:pt x="194" y="394"/>
                    <a:pt x="194" y="394"/>
                  </a:cubicBezTo>
                  <a:cubicBezTo>
                    <a:pt x="198" y="396"/>
                    <a:pt x="198" y="396"/>
                    <a:pt x="198" y="396"/>
                  </a:cubicBezTo>
                  <a:cubicBezTo>
                    <a:pt x="198" y="396"/>
                    <a:pt x="198" y="396"/>
                    <a:pt x="198" y="397"/>
                  </a:cubicBezTo>
                  <a:cubicBezTo>
                    <a:pt x="198" y="399"/>
                    <a:pt x="200" y="401"/>
                    <a:pt x="200" y="401"/>
                  </a:cubicBezTo>
                  <a:cubicBezTo>
                    <a:pt x="204" y="404"/>
                    <a:pt x="204" y="404"/>
                    <a:pt x="204" y="404"/>
                  </a:cubicBezTo>
                  <a:cubicBezTo>
                    <a:pt x="204" y="404"/>
                    <a:pt x="204" y="403"/>
                    <a:pt x="204" y="405"/>
                  </a:cubicBezTo>
                  <a:cubicBezTo>
                    <a:pt x="204" y="407"/>
                    <a:pt x="204" y="410"/>
                    <a:pt x="204" y="410"/>
                  </a:cubicBezTo>
                  <a:cubicBezTo>
                    <a:pt x="208" y="410"/>
                    <a:pt x="208" y="410"/>
                    <a:pt x="208" y="410"/>
                  </a:cubicBezTo>
                  <a:cubicBezTo>
                    <a:pt x="207" y="414"/>
                    <a:pt x="207" y="414"/>
                    <a:pt x="207" y="414"/>
                  </a:cubicBezTo>
                  <a:cubicBezTo>
                    <a:pt x="207" y="414"/>
                    <a:pt x="205" y="414"/>
                    <a:pt x="207" y="417"/>
                  </a:cubicBezTo>
                  <a:cubicBezTo>
                    <a:pt x="209" y="419"/>
                    <a:pt x="209" y="421"/>
                    <a:pt x="209" y="421"/>
                  </a:cubicBezTo>
                  <a:cubicBezTo>
                    <a:pt x="216" y="426"/>
                    <a:pt x="216" y="426"/>
                    <a:pt x="216" y="426"/>
                  </a:cubicBezTo>
                  <a:cubicBezTo>
                    <a:pt x="220" y="426"/>
                    <a:pt x="220" y="426"/>
                    <a:pt x="220" y="426"/>
                  </a:cubicBezTo>
                  <a:cubicBezTo>
                    <a:pt x="224" y="425"/>
                    <a:pt x="224" y="425"/>
                    <a:pt x="224" y="425"/>
                  </a:cubicBezTo>
                  <a:cubicBezTo>
                    <a:pt x="226" y="421"/>
                    <a:pt x="226" y="421"/>
                    <a:pt x="226" y="421"/>
                  </a:cubicBezTo>
                  <a:cubicBezTo>
                    <a:pt x="226" y="421"/>
                    <a:pt x="229" y="421"/>
                    <a:pt x="232" y="422"/>
                  </a:cubicBezTo>
                  <a:cubicBezTo>
                    <a:pt x="234" y="423"/>
                    <a:pt x="238" y="422"/>
                    <a:pt x="238" y="422"/>
                  </a:cubicBezTo>
                  <a:cubicBezTo>
                    <a:pt x="238" y="422"/>
                    <a:pt x="238" y="422"/>
                    <a:pt x="238" y="424"/>
                  </a:cubicBezTo>
                  <a:cubicBezTo>
                    <a:pt x="239" y="426"/>
                    <a:pt x="241" y="425"/>
                    <a:pt x="241" y="425"/>
                  </a:cubicBezTo>
                  <a:cubicBezTo>
                    <a:pt x="241" y="425"/>
                    <a:pt x="244" y="425"/>
                    <a:pt x="244" y="426"/>
                  </a:cubicBezTo>
                  <a:cubicBezTo>
                    <a:pt x="244" y="427"/>
                    <a:pt x="246" y="428"/>
                    <a:pt x="247" y="430"/>
                  </a:cubicBezTo>
                  <a:cubicBezTo>
                    <a:pt x="248" y="432"/>
                    <a:pt x="248" y="431"/>
                    <a:pt x="249" y="432"/>
                  </a:cubicBezTo>
                  <a:cubicBezTo>
                    <a:pt x="249" y="433"/>
                    <a:pt x="245" y="434"/>
                    <a:pt x="250" y="434"/>
                  </a:cubicBezTo>
                  <a:cubicBezTo>
                    <a:pt x="254" y="435"/>
                    <a:pt x="264" y="436"/>
                    <a:pt x="264" y="436"/>
                  </a:cubicBezTo>
                  <a:cubicBezTo>
                    <a:pt x="264" y="436"/>
                    <a:pt x="270" y="434"/>
                    <a:pt x="273" y="434"/>
                  </a:cubicBezTo>
                  <a:cubicBezTo>
                    <a:pt x="276" y="434"/>
                    <a:pt x="276" y="435"/>
                    <a:pt x="276" y="435"/>
                  </a:cubicBezTo>
                  <a:cubicBezTo>
                    <a:pt x="279" y="435"/>
                    <a:pt x="279" y="435"/>
                    <a:pt x="279" y="435"/>
                  </a:cubicBezTo>
                  <a:cubicBezTo>
                    <a:pt x="279" y="435"/>
                    <a:pt x="281" y="434"/>
                    <a:pt x="281" y="433"/>
                  </a:cubicBezTo>
                  <a:cubicBezTo>
                    <a:pt x="281" y="432"/>
                    <a:pt x="282" y="429"/>
                    <a:pt x="282" y="429"/>
                  </a:cubicBezTo>
                  <a:cubicBezTo>
                    <a:pt x="282" y="429"/>
                    <a:pt x="281" y="427"/>
                    <a:pt x="283" y="427"/>
                  </a:cubicBezTo>
                  <a:cubicBezTo>
                    <a:pt x="285" y="427"/>
                    <a:pt x="286" y="426"/>
                    <a:pt x="286" y="426"/>
                  </a:cubicBezTo>
                  <a:cubicBezTo>
                    <a:pt x="289" y="424"/>
                    <a:pt x="289" y="424"/>
                    <a:pt x="289" y="424"/>
                  </a:cubicBezTo>
                  <a:cubicBezTo>
                    <a:pt x="288" y="416"/>
                    <a:pt x="288" y="416"/>
                    <a:pt x="288" y="416"/>
                  </a:cubicBezTo>
                  <a:cubicBezTo>
                    <a:pt x="288" y="416"/>
                    <a:pt x="288" y="413"/>
                    <a:pt x="287" y="412"/>
                  </a:cubicBezTo>
                  <a:cubicBezTo>
                    <a:pt x="285" y="411"/>
                    <a:pt x="282" y="408"/>
                    <a:pt x="282" y="408"/>
                  </a:cubicBezTo>
                  <a:cubicBezTo>
                    <a:pt x="281" y="405"/>
                    <a:pt x="281" y="405"/>
                    <a:pt x="281" y="405"/>
                  </a:cubicBezTo>
                  <a:cubicBezTo>
                    <a:pt x="277" y="402"/>
                    <a:pt x="277" y="402"/>
                    <a:pt x="277" y="402"/>
                  </a:cubicBezTo>
                  <a:cubicBezTo>
                    <a:pt x="277" y="402"/>
                    <a:pt x="276" y="400"/>
                    <a:pt x="275" y="400"/>
                  </a:cubicBezTo>
                  <a:cubicBezTo>
                    <a:pt x="274" y="401"/>
                    <a:pt x="275" y="401"/>
                    <a:pt x="273" y="404"/>
                  </a:cubicBezTo>
                  <a:cubicBezTo>
                    <a:pt x="271" y="406"/>
                    <a:pt x="268" y="407"/>
                    <a:pt x="268" y="407"/>
                  </a:cubicBezTo>
                  <a:cubicBezTo>
                    <a:pt x="262" y="409"/>
                    <a:pt x="262" y="409"/>
                    <a:pt x="262" y="409"/>
                  </a:cubicBezTo>
                  <a:cubicBezTo>
                    <a:pt x="262" y="409"/>
                    <a:pt x="258" y="407"/>
                    <a:pt x="257" y="405"/>
                  </a:cubicBezTo>
                  <a:cubicBezTo>
                    <a:pt x="256" y="404"/>
                    <a:pt x="249" y="398"/>
                    <a:pt x="249" y="398"/>
                  </a:cubicBezTo>
                  <a:cubicBezTo>
                    <a:pt x="249" y="398"/>
                    <a:pt x="245" y="395"/>
                    <a:pt x="244" y="395"/>
                  </a:cubicBezTo>
                  <a:cubicBezTo>
                    <a:pt x="242" y="395"/>
                    <a:pt x="240" y="395"/>
                    <a:pt x="240" y="395"/>
                  </a:cubicBezTo>
                  <a:cubicBezTo>
                    <a:pt x="237" y="390"/>
                    <a:pt x="237" y="390"/>
                    <a:pt x="237" y="390"/>
                  </a:cubicBezTo>
                  <a:cubicBezTo>
                    <a:pt x="236" y="389"/>
                    <a:pt x="236" y="389"/>
                    <a:pt x="236" y="389"/>
                  </a:cubicBezTo>
                  <a:cubicBezTo>
                    <a:pt x="236" y="389"/>
                    <a:pt x="233" y="386"/>
                    <a:pt x="235" y="386"/>
                  </a:cubicBezTo>
                  <a:cubicBezTo>
                    <a:pt x="238" y="386"/>
                    <a:pt x="239" y="383"/>
                    <a:pt x="239" y="383"/>
                  </a:cubicBezTo>
                  <a:cubicBezTo>
                    <a:pt x="239" y="380"/>
                    <a:pt x="239" y="380"/>
                    <a:pt x="239" y="380"/>
                  </a:cubicBezTo>
                  <a:cubicBezTo>
                    <a:pt x="239" y="378"/>
                    <a:pt x="239" y="378"/>
                    <a:pt x="239" y="378"/>
                  </a:cubicBezTo>
                  <a:cubicBezTo>
                    <a:pt x="238" y="373"/>
                    <a:pt x="238" y="373"/>
                    <a:pt x="238" y="373"/>
                  </a:cubicBezTo>
                  <a:cubicBezTo>
                    <a:pt x="238" y="373"/>
                    <a:pt x="237" y="368"/>
                    <a:pt x="238" y="367"/>
                  </a:cubicBezTo>
                  <a:cubicBezTo>
                    <a:pt x="240" y="367"/>
                    <a:pt x="246" y="366"/>
                    <a:pt x="246" y="366"/>
                  </a:cubicBezTo>
                  <a:cubicBezTo>
                    <a:pt x="246" y="366"/>
                    <a:pt x="249" y="367"/>
                    <a:pt x="252" y="368"/>
                  </a:cubicBezTo>
                  <a:cubicBezTo>
                    <a:pt x="254" y="368"/>
                    <a:pt x="256" y="369"/>
                    <a:pt x="256" y="369"/>
                  </a:cubicBezTo>
                  <a:cubicBezTo>
                    <a:pt x="256" y="369"/>
                    <a:pt x="262" y="372"/>
                    <a:pt x="263" y="373"/>
                  </a:cubicBezTo>
                  <a:cubicBezTo>
                    <a:pt x="263" y="374"/>
                    <a:pt x="265" y="375"/>
                    <a:pt x="267" y="376"/>
                  </a:cubicBezTo>
                  <a:cubicBezTo>
                    <a:pt x="270" y="378"/>
                    <a:pt x="276" y="376"/>
                    <a:pt x="276" y="376"/>
                  </a:cubicBezTo>
                  <a:cubicBezTo>
                    <a:pt x="276" y="376"/>
                    <a:pt x="279" y="375"/>
                    <a:pt x="281" y="375"/>
                  </a:cubicBezTo>
                  <a:cubicBezTo>
                    <a:pt x="282" y="375"/>
                    <a:pt x="291" y="375"/>
                    <a:pt x="291" y="375"/>
                  </a:cubicBezTo>
                  <a:cubicBezTo>
                    <a:pt x="291" y="375"/>
                    <a:pt x="295" y="375"/>
                    <a:pt x="296" y="375"/>
                  </a:cubicBezTo>
                  <a:cubicBezTo>
                    <a:pt x="297" y="375"/>
                    <a:pt x="301" y="375"/>
                    <a:pt x="301" y="375"/>
                  </a:cubicBezTo>
                  <a:cubicBezTo>
                    <a:pt x="309" y="377"/>
                    <a:pt x="309" y="377"/>
                    <a:pt x="309" y="377"/>
                  </a:cubicBezTo>
                  <a:cubicBezTo>
                    <a:pt x="315" y="374"/>
                    <a:pt x="315" y="374"/>
                    <a:pt x="315" y="374"/>
                  </a:cubicBezTo>
                  <a:cubicBezTo>
                    <a:pt x="315" y="374"/>
                    <a:pt x="315" y="369"/>
                    <a:pt x="317" y="369"/>
                  </a:cubicBezTo>
                  <a:cubicBezTo>
                    <a:pt x="318" y="369"/>
                    <a:pt x="320" y="369"/>
                    <a:pt x="322" y="369"/>
                  </a:cubicBezTo>
                  <a:cubicBezTo>
                    <a:pt x="324" y="370"/>
                    <a:pt x="330" y="368"/>
                    <a:pt x="330" y="368"/>
                  </a:cubicBezTo>
                  <a:cubicBezTo>
                    <a:pt x="324" y="360"/>
                    <a:pt x="324" y="360"/>
                    <a:pt x="324" y="360"/>
                  </a:cubicBezTo>
                  <a:cubicBezTo>
                    <a:pt x="324" y="360"/>
                    <a:pt x="324" y="360"/>
                    <a:pt x="322" y="356"/>
                  </a:cubicBezTo>
                  <a:cubicBezTo>
                    <a:pt x="321" y="352"/>
                    <a:pt x="318" y="348"/>
                    <a:pt x="318" y="348"/>
                  </a:cubicBezTo>
                  <a:cubicBezTo>
                    <a:pt x="318" y="348"/>
                    <a:pt x="314" y="347"/>
                    <a:pt x="311" y="346"/>
                  </a:cubicBezTo>
                  <a:cubicBezTo>
                    <a:pt x="308" y="345"/>
                    <a:pt x="310" y="346"/>
                    <a:pt x="308" y="344"/>
                  </a:cubicBezTo>
                  <a:cubicBezTo>
                    <a:pt x="306" y="343"/>
                    <a:pt x="297" y="338"/>
                    <a:pt x="297" y="338"/>
                  </a:cubicBezTo>
                  <a:cubicBezTo>
                    <a:pt x="297" y="338"/>
                    <a:pt x="293" y="337"/>
                    <a:pt x="292" y="335"/>
                  </a:cubicBezTo>
                  <a:cubicBezTo>
                    <a:pt x="291" y="332"/>
                    <a:pt x="292" y="323"/>
                    <a:pt x="292" y="323"/>
                  </a:cubicBezTo>
                  <a:cubicBezTo>
                    <a:pt x="293" y="318"/>
                    <a:pt x="293" y="318"/>
                    <a:pt x="293" y="318"/>
                  </a:cubicBezTo>
                  <a:cubicBezTo>
                    <a:pt x="298" y="308"/>
                    <a:pt x="298" y="308"/>
                    <a:pt x="298" y="308"/>
                  </a:cubicBezTo>
                  <a:cubicBezTo>
                    <a:pt x="300" y="299"/>
                    <a:pt x="300" y="299"/>
                    <a:pt x="300" y="299"/>
                  </a:cubicBezTo>
                  <a:cubicBezTo>
                    <a:pt x="310" y="287"/>
                    <a:pt x="310" y="287"/>
                    <a:pt x="310" y="287"/>
                  </a:cubicBezTo>
                  <a:cubicBezTo>
                    <a:pt x="313" y="278"/>
                    <a:pt x="313" y="278"/>
                    <a:pt x="313" y="278"/>
                  </a:cubicBezTo>
                  <a:cubicBezTo>
                    <a:pt x="315" y="269"/>
                    <a:pt x="315" y="269"/>
                    <a:pt x="315" y="269"/>
                  </a:cubicBezTo>
                  <a:cubicBezTo>
                    <a:pt x="315" y="260"/>
                    <a:pt x="315" y="260"/>
                    <a:pt x="315" y="260"/>
                  </a:cubicBezTo>
                  <a:cubicBezTo>
                    <a:pt x="315" y="253"/>
                    <a:pt x="315" y="253"/>
                    <a:pt x="315" y="253"/>
                  </a:cubicBezTo>
                  <a:cubicBezTo>
                    <a:pt x="328" y="253"/>
                    <a:pt x="328" y="253"/>
                    <a:pt x="328" y="253"/>
                  </a:cubicBezTo>
                  <a:cubicBezTo>
                    <a:pt x="328" y="256"/>
                    <a:pt x="328" y="256"/>
                    <a:pt x="328" y="256"/>
                  </a:cubicBezTo>
                  <a:cubicBezTo>
                    <a:pt x="328" y="256"/>
                    <a:pt x="330" y="252"/>
                    <a:pt x="331" y="252"/>
                  </a:cubicBezTo>
                  <a:cubicBezTo>
                    <a:pt x="332" y="252"/>
                    <a:pt x="340" y="247"/>
                    <a:pt x="340" y="247"/>
                  </a:cubicBezTo>
                  <a:cubicBezTo>
                    <a:pt x="343" y="249"/>
                    <a:pt x="343" y="249"/>
                    <a:pt x="343" y="249"/>
                  </a:cubicBezTo>
                  <a:cubicBezTo>
                    <a:pt x="351" y="251"/>
                    <a:pt x="351" y="251"/>
                    <a:pt x="351" y="251"/>
                  </a:cubicBezTo>
                  <a:cubicBezTo>
                    <a:pt x="351" y="251"/>
                    <a:pt x="354" y="252"/>
                    <a:pt x="353" y="254"/>
                  </a:cubicBezTo>
                  <a:cubicBezTo>
                    <a:pt x="352" y="256"/>
                    <a:pt x="352" y="256"/>
                    <a:pt x="353" y="256"/>
                  </a:cubicBezTo>
                  <a:cubicBezTo>
                    <a:pt x="354" y="256"/>
                    <a:pt x="358" y="253"/>
                    <a:pt x="358" y="253"/>
                  </a:cubicBezTo>
                  <a:cubicBezTo>
                    <a:pt x="365" y="256"/>
                    <a:pt x="365" y="256"/>
                    <a:pt x="365" y="256"/>
                  </a:cubicBezTo>
                  <a:cubicBezTo>
                    <a:pt x="359" y="249"/>
                    <a:pt x="359" y="249"/>
                    <a:pt x="359" y="249"/>
                  </a:cubicBezTo>
                  <a:cubicBezTo>
                    <a:pt x="359" y="249"/>
                    <a:pt x="358" y="244"/>
                    <a:pt x="358" y="242"/>
                  </a:cubicBezTo>
                  <a:cubicBezTo>
                    <a:pt x="358" y="240"/>
                    <a:pt x="357" y="232"/>
                    <a:pt x="357" y="232"/>
                  </a:cubicBezTo>
                  <a:cubicBezTo>
                    <a:pt x="356" y="226"/>
                    <a:pt x="356" y="226"/>
                    <a:pt x="356" y="226"/>
                  </a:cubicBezTo>
                  <a:cubicBezTo>
                    <a:pt x="354" y="221"/>
                    <a:pt x="354" y="221"/>
                    <a:pt x="354" y="221"/>
                  </a:cubicBezTo>
                  <a:cubicBezTo>
                    <a:pt x="351" y="218"/>
                    <a:pt x="351" y="218"/>
                    <a:pt x="351" y="218"/>
                  </a:cubicBezTo>
                  <a:cubicBezTo>
                    <a:pt x="350" y="213"/>
                    <a:pt x="350" y="213"/>
                    <a:pt x="350" y="213"/>
                  </a:cubicBezTo>
                  <a:cubicBezTo>
                    <a:pt x="348" y="209"/>
                    <a:pt x="348" y="209"/>
                    <a:pt x="348" y="209"/>
                  </a:cubicBezTo>
                  <a:cubicBezTo>
                    <a:pt x="341" y="205"/>
                    <a:pt x="341" y="205"/>
                    <a:pt x="341" y="205"/>
                  </a:cubicBezTo>
                  <a:cubicBezTo>
                    <a:pt x="336" y="204"/>
                    <a:pt x="336" y="204"/>
                    <a:pt x="336" y="204"/>
                  </a:cubicBezTo>
                  <a:cubicBezTo>
                    <a:pt x="332" y="205"/>
                    <a:pt x="332" y="205"/>
                    <a:pt x="332" y="205"/>
                  </a:cubicBezTo>
                  <a:cubicBezTo>
                    <a:pt x="328" y="205"/>
                    <a:pt x="328" y="205"/>
                    <a:pt x="328" y="205"/>
                  </a:cubicBezTo>
                  <a:cubicBezTo>
                    <a:pt x="325" y="200"/>
                    <a:pt x="325" y="200"/>
                    <a:pt x="325" y="200"/>
                  </a:cubicBezTo>
                  <a:cubicBezTo>
                    <a:pt x="325" y="200"/>
                    <a:pt x="324" y="193"/>
                    <a:pt x="324" y="192"/>
                  </a:cubicBezTo>
                  <a:cubicBezTo>
                    <a:pt x="324" y="191"/>
                    <a:pt x="322" y="184"/>
                    <a:pt x="322" y="184"/>
                  </a:cubicBezTo>
                  <a:cubicBezTo>
                    <a:pt x="321" y="176"/>
                    <a:pt x="321" y="176"/>
                    <a:pt x="321" y="176"/>
                  </a:cubicBezTo>
                  <a:cubicBezTo>
                    <a:pt x="318" y="168"/>
                    <a:pt x="318" y="168"/>
                    <a:pt x="318" y="168"/>
                  </a:cubicBezTo>
                  <a:cubicBezTo>
                    <a:pt x="318" y="168"/>
                    <a:pt x="316" y="163"/>
                    <a:pt x="315" y="161"/>
                  </a:cubicBezTo>
                  <a:cubicBezTo>
                    <a:pt x="314" y="159"/>
                    <a:pt x="312" y="155"/>
                    <a:pt x="312" y="155"/>
                  </a:cubicBezTo>
                  <a:cubicBezTo>
                    <a:pt x="310" y="148"/>
                    <a:pt x="310" y="148"/>
                    <a:pt x="310" y="148"/>
                  </a:cubicBezTo>
                  <a:cubicBezTo>
                    <a:pt x="302" y="146"/>
                    <a:pt x="302" y="146"/>
                    <a:pt x="302" y="146"/>
                  </a:cubicBezTo>
                  <a:cubicBezTo>
                    <a:pt x="289" y="142"/>
                    <a:pt x="289" y="142"/>
                    <a:pt x="289" y="142"/>
                  </a:cubicBezTo>
                  <a:cubicBezTo>
                    <a:pt x="282" y="139"/>
                    <a:pt x="282" y="139"/>
                    <a:pt x="282" y="139"/>
                  </a:cubicBezTo>
                  <a:cubicBezTo>
                    <a:pt x="283" y="136"/>
                    <a:pt x="283" y="136"/>
                    <a:pt x="283" y="136"/>
                  </a:cubicBezTo>
                  <a:cubicBezTo>
                    <a:pt x="287" y="135"/>
                    <a:pt x="287" y="135"/>
                    <a:pt x="287" y="135"/>
                  </a:cubicBezTo>
                  <a:cubicBezTo>
                    <a:pt x="287" y="135"/>
                    <a:pt x="289" y="135"/>
                    <a:pt x="291" y="135"/>
                  </a:cubicBezTo>
                  <a:cubicBezTo>
                    <a:pt x="294" y="135"/>
                    <a:pt x="296" y="135"/>
                    <a:pt x="298" y="135"/>
                  </a:cubicBezTo>
                  <a:cubicBezTo>
                    <a:pt x="300" y="135"/>
                    <a:pt x="303" y="135"/>
                    <a:pt x="303" y="135"/>
                  </a:cubicBezTo>
                  <a:cubicBezTo>
                    <a:pt x="307" y="130"/>
                    <a:pt x="307" y="130"/>
                    <a:pt x="307" y="130"/>
                  </a:cubicBezTo>
                  <a:cubicBezTo>
                    <a:pt x="322" y="122"/>
                    <a:pt x="322" y="122"/>
                    <a:pt x="322" y="122"/>
                  </a:cubicBezTo>
                  <a:cubicBezTo>
                    <a:pt x="329" y="121"/>
                    <a:pt x="329" y="121"/>
                    <a:pt x="329" y="121"/>
                  </a:cubicBezTo>
                  <a:cubicBezTo>
                    <a:pt x="336" y="121"/>
                    <a:pt x="336" y="121"/>
                    <a:pt x="336" y="121"/>
                  </a:cubicBezTo>
                  <a:cubicBezTo>
                    <a:pt x="336" y="121"/>
                    <a:pt x="336" y="125"/>
                    <a:pt x="338" y="126"/>
                  </a:cubicBezTo>
                  <a:cubicBezTo>
                    <a:pt x="340" y="127"/>
                    <a:pt x="341" y="127"/>
                    <a:pt x="342" y="128"/>
                  </a:cubicBezTo>
                  <a:cubicBezTo>
                    <a:pt x="344" y="128"/>
                    <a:pt x="350" y="129"/>
                    <a:pt x="350" y="129"/>
                  </a:cubicBezTo>
                  <a:cubicBezTo>
                    <a:pt x="354" y="131"/>
                    <a:pt x="354" y="131"/>
                    <a:pt x="354" y="131"/>
                  </a:cubicBezTo>
                  <a:cubicBezTo>
                    <a:pt x="358" y="137"/>
                    <a:pt x="358" y="137"/>
                    <a:pt x="358" y="137"/>
                  </a:cubicBezTo>
                  <a:cubicBezTo>
                    <a:pt x="365" y="141"/>
                    <a:pt x="365" y="141"/>
                    <a:pt x="365" y="141"/>
                  </a:cubicBezTo>
                  <a:cubicBezTo>
                    <a:pt x="365" y="141"/>
                    <a:pt x="366" y="144"/>
                    <a:pt x="365" y="145"/>
                  </a:cubicBezTo>
                  <a:cubicBezTo>
                    <a:pt x="364" y="146"/>
                    <a:pt x="365" y="149"/>
                    <a:pt x="361" y="151"/>
                  </a:cubicBezTo>
                  <a:cubicBezTo>
                    <a:pt x="357" y="153"/>
                    <a:pt x="352" y="157"/>
                    <a:pt x="351" y="157"/>
                  </a:cubicBezTo>
                  <a:cubicBezTo>
                    <a:pt x="350" y="158"/>
                    <a:pt x="347" y="162"/>
                    <a:pt x="347" y="162"/>
                  </a:cubicBezTo>
                  <a:cubicBezTo>
                    <a:pt x="345" y="166"/>
                    <a:pt x="345" y="166"/>
                    <a:pt x="345" y="166"/>
                  </a:cubicBezTo>
                  <a:cubicBezTo>
                    <a:pt x="346" y="169"/>
                    <a:pt x="346" y="169"/>
                    <a:pt x="346" y="169"/>
                  </a:cubicBezTo>
                  <a:cubicBezTo>
                    <a:pt x="346" y="169"/>
                    <a:pt x="346" y="170"/>
                    <a:pt x="346" y="171"/>
                  </a:cubicBezTo>
                  <a:cubicBezTo>
                    <a:pt x="345" y="173"/>
                    <a:pt x="344" y="176"/>
                    <a:pt x="344" y="176"/>
                  </a:cubicBezTo>
                  <a:cubicBezTo>
                    <a:pt x="345" y="181"/>
                    <a:pt x="345" y="181"/>
                    <a:pt x="345" y="181"/>
                  </a:cubicBezTo>
                  <a:cubicBezTo>
                    <a:pt x="345" y="181"/>
                    <a:pt x="346" y="183"/>
                    <a:pt x="347" y="185"/>
                  </a:cubicBezTo>
                  <a:cubicBezTo>
                    <a:pt x="347" y="186"/>
                    <a:pt x="356" y="188"/>
                    <a:pt x="356" y="188"/>
                  </a:cubicBezTo>
                  <a:cubicBezTo>
                    <a:pt x="365" y="189"/>
                    <a:pt x="365" y="189"/>
                    <a:pt x="365" y="189"/>
                  </a:cubicBezTo>
                  <a:cubicBezTo>
                    <a:pt x="372" y="196"/>
                    <a:pt x="372" y="196"/>
                    <a:pt x="372" y="196"/>
                  </a:cubicBezTo>
                  <a:cubicBezTo>
                    <a:pt x="378" y="199"/>
                    <a:pt x="378" y="199"/>
                    <a:pt x="378" y="199"/>
                  </a:cubicBezTo>
                  <a:cubicBezTo>
                    <a:pt x="385" y="198"/>
                    <a:pt x="385" y="198"/>
                    <a:pt x="385" y="198"/>
                  </a:cubicBezTo>
                  <a:cubicBezTo>
                    <a:pt x="392" y="193"/>
                    <a:pt x="392" y="193"/>
                    <a:pt x="392" y="193"/>
                  </a:cubicBezTo>
                  <a:cubicBezTo>
                    <a:pt x="397" y="190"/>
                    <a:pt x="397" y="190"/>
                    <a:pt x="397" y="190"/>
                  </a:cubicBezTo>
                  <a:cubicBezTo>
                    <a:pt x="397" y="190"/>
                    <a:pt x="400" y="186"/>
                    <a:pt x="401" y="185"/>
                  </a:cubicBezTo>
                  <a:cubicBezTo>
                    <a:pt x="402" y="184"/>
                    <a:pt x="405" y="181"/>
                    <a:pt x="405" y="181"/>
                  </a:cubicBezTo>
                  <a:cubicBezTo>
                    <a:pt x="405" y="181"/>
                    <a:pt x="407" y="179"/>
                    <a:pt x="407" y="178"/>
                  </a:cubicBezTo>
                  <a:cubicBezTo>
                    <a:pt x="407" y="177"/>
                    <a:pt x="406" y="169"/>
                    <a:pt x="406" y="169"/>
                  </a:cubicBezTo>
                  <a:cubicBezTo>
                    <a:pt x="404" y="163"/>
                    <a:pt x="404" y="163"/>
                    <a:pt x="404" y="163"/>
                  </a:cubicBezTo>
                  <a:cubicBezTo>
                    <a:pt x="401" y="156"/>
                    <a:pt x="401" y="156"/>
                    <a:pt x="401" y="156"/>
                  </a:cubicBezTo>
                  <a:cubicBezTo>
                    <a:pt x="401" y="156"/>
                    <a:pt x="399" y="153"/>
                    <a:pt x="399" y="151"/>
                  </a:cubicBezTo>
                  <a:cubicBezTo>
                    <a:pt x="399" y="150"/>
                    <a:pt x="398" y="146"/>
                    <a:pt x="398" y="146"/>
                  </a:cubicBezTo>
                  <a:cubicBezTo>
                    <a:pt x="394" y="142"/>
                    <a:pt x="394" y="142"/>
                    <a:pt x="394" y="142"/>
                  </a:cubicBezTo>
                  <a:cubicBezTo>
                    <a:pt x="396" y="138"/>
                    <a:pt x="396" y="138"/>
                    <a:pt x="396" y="138"/>
                  </a:cubicBezTo>
                  <a:cubicBezTo>
                    <a:pt x="398" y="135"/>
                    <a:pt x="398" y="135"/>
                    <a:pt x="398" y="135"/>
                  </a:cubicBezTo>
                  <a:cubicBezTo>
                    <a:pt x="403" y="129"/>
                    <a:pt x="403" y="129"/>
                    <a:pt x="403" y="129"/>
                  </a:cubicBezTo>
                  <a:cubicBezTo>
                    <a:pt x="405" y="125"/>
                    <a:pt x="405" y="125"/>
                    <a:pt x="405" y="125"/>
                  </a:cubicBezTo>
                  <a:cubicBezTo>
                    <a:pt x="401" y="120"/>
                    <a:pt x="401" y="120"/>
                    <a:pt x="401" y="120"/>
                  </a:cubicBezTo>
                  <a:cubicBezTo>
                    <a:pt x="398" y="119"/>
                    <a:pt x="398" y="119"/>
                    <a:pt x="398" y="119"/>
                  </a:cubicBezTo>
                  <a:cubicBezTo>
                    <a:pt x="404" y="116"/>
                    <a:pt x="404" y="116"/>
                    <a:pt x="404" y="116"/>
                  </a:cubicBezTo>
                  <a:cubicBezTo>
                    <a:pt x="408" y="114"/>
                    <a:pt x="408" y="114"/>
                    <a:pt x="408" y="114"/>
                  </a:cubicBezTo>
                  <a:cubicBezTo>
                    <a:pt x="413" y="102"/>
                    <a:pt x="413" y="102"/>
                    <a:pt x="413" y="102"/>
                  </a:cubicBezTo>
                  <a:cubicBezTo>
                    <a:pt x="416" y="95"/>
                    <a:pt x="416" y="95"/>
                    <a:pt x="416" y="95"/>
                  </a:cubicBezTo>
                  <a:cubicBezTo>
                    <a:pt x="420" y="84"/>
                    <a:pt x="420" y="84"/>
                    <a:pt x="420" y="84"/>
                  </a:cubicBezTo>
                  <a:cubicBezTo>
                    <a:pt x="420" y="84"/>
                    <a:pt x="422" y="76"/>
                    <a:pt x="422" y="75"/>
                  </a:cubicBezTo>
                  <a:cubicBezTo>
                    <a:pt x="422" y="74"/>
                    <a:pt x="425" y="72"/>
                    <a:pt x="425" y="72"/>
                  </a:cubicBezTo>
                  <a:cubicBezTo>
                    <a:pt x="429" y="67"/>
                    <a:pt x="429" y="67"/>
                    <a:pt x="429" y="67"/>
                  </a:cubicBezTo>
                  <a:cubicBezTo>
                    <a:pt x="432" y="61"/>
                    <a:pt x="432" y="61"/>
                    <a:pt x="432" y="61"/>
                  </a:cubicBezTo>
                  <a:cubicBezTo>
                    <a:pt x="434" y="57"/>
                    <a:pt x="434" y="57"/>
                    <a:pt x="434" y="57"/>
                  </a:cubicBezTo>
                  <a:cubicBezTo>
                    <a:pt x="439" y="49"/>
                    <a:pt x="439" y="49"/>
                    <a:pt x="439" y="49"/>
                  </a:cubicBezTo>
                  <a:cubicBezTo>
                    <a:pt x="443" y="51"/>
                    <a:pt x="443" y="51"/>
                    <a:pt x="443" y="51"/>
                  </a:cubicBezTo>
                  <a:cubicBezTo>
                    <a:pt x="443" y="51"/>
                    <a:pt x="445" y="53"/>
                    <a:pt x="445" y="55"/>
                  </a:cubicBezTo>
                  <a:cubicBezTo>
                    <a:pt x="445" y="57"/>
                    <a:pt x="444" y="58"/>
                    <a:pt x="445" y="58"/>
                  </a:cubicBezTo>
                  <a:cubicBezTo>
                    <a:pt x="447" y="58"/>
                    <a:pt x="446" y="58"/>
                    <a:pt x="447" y="57"/>
                  </a:cubicBezTo>
                  <a:cubicBezTo>
                    <a:pt x="449" y="55"/>
                    <a:pt x="450" y="51"/>
                    <a:pt x="450" y="50"/>
                  </a:cubicBezTo>
                  <a:cubicBezTo>
                    <a:pt x="450" y="49"/>
                    <a:pt x="452" y="49"/>
                    <a:pt x="450" y="48"/>
                  </a:cubicBezTo>
                  <a:cubicBezTo>
                    <a:pt x="447" y="47"/>
                    <a:pt x="443" y="45"/>
                    <a:pt x="443" y="45"/>
                  </a:cubicBezTo>
                  <a:cubicBezTo>
                    <a:pt x="443" y="45"/>
                    <a:pt x="439" y="44"/>
                    <a:pt x="439" y="43"/>
                  </a:cubicBezTo>
                  <a:cubicBezTo>
                    <a:pt x="440" y="42"/>
                    <a:pt x="443" y="33"/>
                    <a:pt x="443" y="33"/>
                  </a:cubicBezTo>
                  <a:cubicBezTo>
                    <a:pt x="447" y="23"/>
                    <a:pt x="447" y="23"/>
                    <a:pt x="447" y="23"/>
                  </a:cubicBezTo>
                  <a:cubicBezTo>
                    <a:pt x="447" y="17"/>
                    <a:pt x="447" y="17"/>
                    <a:pt x="447" y="17"/>
                  </a:cubicBezTo>
                  <a:cubicBezTo>
                    <a:pt x="450" y="12"/>
                    <a:pt x="450" y="12"/>
                    <a:pt x="450" y="12"/>
                  </a:cubicBezTo>
                  <a:cubicBezTo>
                    <a:pt x="453" y="8"/>
                    <a:pt x="455" y="2"/>
                    <a:pt x="460" y="0"/>
                  </a:cubicBezTo>
                  <a:cubicBezTo>
                    <a:pt x="1479" y="0"/>
                    <a:pt x="1479" y="0"/>
                    <a:pt x="1479" y="0"/>
                  </a:cubicBezTo>
                  <a:cubicBezTo>
                    <a:pt x="1479" y="736"/>
                    <a:pt x="1479" y="736"/>
                    <a:pt x="1479" y="736"/>
                  </a:cubicBezTo>
                  <a:cubicBezTo>
                    <a:pt x="1465" y="741"/>
                    <a:pt x="1465" y="741"/>
                    <a:pt x="1465" y="741"/>
                  </a:cubicBezTo>
                  <a:cubicBezTo>
                    <a:pt x="1463" y="741"/>
                    <a:pt x="1435" y="737"/>
                    <a:pt x="1436" y="746"/>
                  </a:cubicBezTo>
                  <a:cubicBezTo>
                    <a:pt x="1437" y="751"/>
                    <a:pt x="1442" y="752"/>
                    <a:pt x="1442" y="752"/>
                  </a:cubicBezTo>
                  <a:cubicBezTo>
                    <a:pt x="1455" y="764"/>
                    <a:pt x="1455" y="764"/>
                    <a:pt x="1455" y="764"/>
                  </a:cubicBezTo>
                  <a:cubicBezTo>
                    <a:pt x="1454" y="771"/>
                    <a:pt x="1454" y="771"/>
                    <a:pt x="1454" y="771"/>
                  </a:cubicBezTo>
                  <a:cubicBezTo>
                    <a:pt x="1462" y="773"/>
                    <a:pt x="1462" y="773"/>
                    <a:pt x="1462" y="773"/>
                  </a:cubicBezTo>
                  <a:cubicBezTo>
                    <a:pt x="1479" y="773"/>
                    <a:pt x="1479" y="773"/>
                    <a:pt x="1479" y="773"/>
                  </a:cubicBezTo>
                  <a:cubicBezTo>
                    <a:pt x="1479" y="785"/>
                    <a:pt x="1479" y="785"/>
                    <a:pt x="1479" y="785"/>
                  </a:cubicBezTo>
                  <a:cubicBezTo>
                    <a:pt x="1469" y="786"/>
                    <a:pt x="1458" y="788"/>
                    <a:pt x="1456" y="789"/>
                  </a:cubicBezTo>
                  <a:cubicBezTo>
                    <a:pt x="1445" y="801"/>
                    <a:pt x="1445" y="801"/>
                    <a:pt x="1445" y="801"/>
                  </a:cubicBezTo>
                  <a:cubicBezTo>
                    <a:pt x="1458" y="818"/>
                    <a:pt x="1458" y="818"/>
                    <a:pt x="1458" y="818"/>
                  </a:cubicBezTo>
                  <a:cubicBezTo>
                    <a:pt x="1457" y="829"/>
                    <a:pt x="1457" y="829"/>
                    <a:pt x="1457" y="829"/>
                  </a:cubicBezTo>
                  <a:cubicBezTo>
                    <a:pt x="1446" y="837"/>
                    <a:pt x="1446" y="837"/>
                    <a:pt x="1446" y="837"/>
                  </a:cubicBezTo>
                  <a:cubicBezTo>
                    <a:pt x="1455" y="846"/>
                    <a:pt x="1455" y="846"/>
                    <a:pt x="1455" y="846"/>
                  </a:cubicBezTo>
                  <a:cubicBezTo>
                    <a:pt x="1471" y="846"/>
                    <a:pt x="1471" y="846"/>
                    <a:pt x="1471" y="846"/>
                  </a:cubicBezTo>
                  <a:cubicBezTo>
                    <a:pt x="1479" y="852"/>
                    <a:pt x="1479" y="852"/>
                    <a:pt x="1479" y="852"/>
                  </a:cubicBezTo>
                  <a:cubicBezTo>
                    <a:pt x="1479" y="899"/>
                    <a:pt x="1479" y="899"/>
                    <a:pt x="1479" y="899"/>
                  </a:cubicBezTo>
                  <a:cubicBezTo>
                    <a:pt x="1476" y="899"/>
                    <a:pt x="1472" y="900"/>
                    <a:pt x="1467" y="900"/>
                  </a:cubicBezTo>
                  <a:cubicBezTo>
                    <a:pt x="1460" y="912"/>
                    <a:pt x="1460" y="912"/>
                    <a:pt x="1460" y="912"/>
                  </a:cubicBezTo>
                  <a:cubicBezTo>
                    <a:pt x="1409" y="903"/>
                    <a:pt x="1409" y="903"/>
                    <a:pt x="1409" y="903"/>
                  </a:cubicBezTo>
                  <a:cubicBezTo>
                    <a:pt x="1392" y="893"/>
                    <a:pt x="1392" y="893"/>
                    <a:pt x="1392" y="893"/>
                  </a:cubicBezTo>
                  <a:cubicBezTo>
                    <a:pt x="1379" y="902"/>
                    <a:pt x="1382" y="898"/>
                    <a:pt x="1371" y="910"/>
                  </a:cubicBezTo>
                  <a:cubicBezTo>
                    <a:pt x="1341" y="902"/>
                    <a:pt x="1341" y="902"/>
                    <a:pt x="1341" y="902"/>
                  </a:cubicBezTo>
                  <a:cubicBezTo>
                    <a:pt x="1322" y="911"/>
                    <a:pt x="1322" y="911"/>
                    <a:pt x="1322" y="911"/>
                  </a:cubicBezTo>
                  <a:cubicBezTo>
                    <a:pt x="1300" y="933"/>
                    <a:pt x="1300" y="933"/>
                    <a:pt x="1300" y="933"/>
                  </a:cubicBezTo>
                  <a:cubicBezTo>
                    <a:pt x="1263" y="931"/>
                    <a:pt x="1263" y="931"/>
                    <a:pt x="1263" y="931"/>
                  </a:cubicBezTo>
                  <a:cubicBezTo>
                    <a:pt x="1255" y="920"/>
                    <a:pt x="1255" y="920"/>
                    <a:pt x="1255" y="920"/>
                  </a:cubicBezTo>
                  <a:cubicBezTo>
                    <a:pt x="1253" y="930"/>
                    <a:pt x="1253" y="930"/>
                    <a:pt x="1253" y="930"/>
                  </a:cubicBezTo>
                  <a:cubicBezTo>
                    <a:pt x="1261" y="940"/>
                    <a:pt x="1261" y="940"/>
                    <a:pt x="1261" y="940"/>
                  </a:cubicBezTo>
                  <a:cubicBezTo>
                    <a:pt x="1247" y="947"/>
                    <a:pt x="1247" y="947"/>
                    <a:pt x="1247" y="947"/>
                  </a:cubicBezTo>
                  <a:cubicBezTo>
                    <a:pt x="1242" y="933"/>
                    <a:pt x="1242" y="933"/>
                    <a:pt x="1242" y="933"/>
                  </a:cubicBezTo>
                  <a:cubicBezTo>
                    <a:pt x="1230" y="918"/>
                    <a:pt x="1230" y="918"/>
                    <a:pt x="1230" y="918"/>
                  </a:cubicBezTo>
                  <a:cubicBezTo>
                    <a:pt x="1212" y="914"/>
                    <a:pt x="1212" y="914"/>
                    <a:pt x="1212" y="914"/>
                  </a:cubicBezTo>
                  <a:cubicBezTo>
                    <a:pt x="1202" y="907"/>
                    <a:pt x="1202" y="907"/>
                    <a:pt x="1202" y="907"/>
                  </a:cubicBezTo>
                  <a:cubicBezTo>
                    <a:pt x="1200" y="906"/>
                    <a:pt x="1163" y="910"/>
                    <a:pt x="1156" y="911"/>
                  </a:cubicBezTo>
                  <a:cubicBezTo>
                    <a:pt x="1147" y="905"/>
                    <a:pt x="1146" y="905"/>
                    <a:pt x="1136" y="900"/>
                  </a:cubicBezTo>
                  <a:cubicBezTo>
                    <a:pt x="1126" y="908"/>
                    <a:pt x="1126" y="908"/>
                    <a:pt x="1126" y="908"/>
                  </a:cubicBezTo>
                  <a:cubicBezTo>
                    <a:pt x="1126" y="908"/>
                    <a:pt x="1121" y="917"/>
                    <a:pt x="1113" y="917"/>
                  </a:cubicBezTo>
                  <a:cubicBezTo>
                    <a:pt x="1104" y="917"/>
                    <a:pt x="1105" y="905"/>
                    <a:pt x="1105" y="905"/>
                  </a:cubicBezTo>
                  <a:cubicBezTo>
                    <a:pt x="1092" y="907"/>
                    <a:pt x="1092" y="907"/>
                    <a:pt x="1092" y="907"/>
                  </a:cubicBezTo>
                  <a:cubicBezTo>
                    <a:pt x="1075" y="931"/>
                    <a:pt x="1075" y="931"/>
                    <a:pt x="1075" y="931"/>
                  </a:cubicBezTo>
                  <a:cubicBezTo>
                    <a:pt x="1054" y="949"/>
                    <a:pt x="1054" y="949"/>
                    <a:pt x="1054" y="949"/>
                  </a:cubicBezTo>
                  <a:cubicBezTo>
                    <a:pt x="1042" y="967"/>
                    <a:pt x="1042" y="967"/>
                    <a:pt x="1042" y="967"/>
                  </a:cubicBezTo>
                  <a:cubicBezTo>
                    <a:pt x="1019" y="976"/>
                    <a:pt x="1019" y="976"/>
                    <a:pt x="1019" y="976"/>
                  </a:cubicBezTo>
                  <a:cubicBezTo>
                    <a:pt x="1020" y="984"/>
                    <a:pt x="1020" y="984"/>
                    <a:pt x="1020" y="984"/>
                  </a:cubicBezTo>
                  <a:cubicBezTo>
                    <a:pt x="1043" y="1004"/>
                    <a:pt x="1043" y="1004"/>
                    <a:pt x="1043" y="1004"/>
                  </a:cubicBezTo>
                  <a:cubicBezTo>
                    <a:pt x="1027" y="1015"/>
                    <a:pt x="1027" y="1015"/>
                    <a:pt x="1027" y="1015"/>
                  </a:cubicBezTo>
                  <a:cubicBezTo>
                    <a:pt x="1003" y="990"/>
                    <a:pt x="1012" y="1009"/>
                    <a:pt x="982" y="986"/>
                  </a:cubicBezTo>
                  <a:cubicBezTo>
                    <a:pt x="977" y="1004"/>
                    <a:pt x="976" y="999"/>
                    <a:pt x="979" y="1014"/>
                  </a:cubicBezTo>
                  <a:cubicBezTo>
                    <a:pt x="966" y="1023"/>
                    <a:pt x="966" y="1023"/>
                    <a:pt x="966" y="1023"/>
                  </a:cubicBezTo>
                  <a:cubicBezTo>
                    <a:pt x="973" y="1050"/>
                    <a:pt x="968" y="1041"/>
                    <a:pt x="985" y="1059"/>
                  </a:cubicBezTo>
                  <a:cubicBezTo>
                    <a:pt x="975" y="1080"/>
                    <a:pt x="977" y="1071"/>
                    <a:pt x="978" y="1096"/>
                  </a:cubicBezTo>
                  <a:cubicBezTo>
                    <a:pt x="1001" y="1103"/>
                    <a:pt x="1001" y="1103"/>
                    <a:pt x="1001" y="1103"/>
                  </a:cubicBezTo>
                  <a:cubicBezTo>
                    <a:pt x="1007" y="1117"/>
                    <a:pt x="1007" y="1117"/>
                    <a:pt x="1007" y="1117"/>
                  </a:cubicBezTo>
                  <a:cubicBezTo>
                    <a:pt x="1022" y="1124"/>
                    <a:pt x="1022" y="1124"/>
                    <a:pt x="1022" y="1124"/>
                  </a:cubicBezTo>
                  <a:cubicBezTo>
                    <a:pt x="1037" y="1114"/>
                    <a:pt x="1037" y="1114"/>
                    <a:pt x="1037" y="1114"/>
                  </a:cubicBezTo>
                  <a:cubicBezTo>
                    <a:pt x="1059" y="1125"/>
                    <a:pt x="1059" y="1125"/>
                    <a:pt x="1059" y="1125"/>
                  </a:cubicBezTo>
                  <a:cubicBezTo>
                    <a:pt x="1088" y="1147"/>
                    <a:pt x="1088" y="1147"/>
                    <a:pt x="1088" y="1147"/>
                  </a:cubicBezTo>
                  <a:cubicBezTo>
                    <a:pt x="1105" y="1168"/>
                    <a:pt x="1105" y="1168"/>
                    <a:pt x="1105" y="1168"/>
                  </a:cubicBezTo>
                  <a:cubicBezTo>
                    <a:pt x="1095" y="1160"/>
                    <a:pt x="1095" y="1160"/>
                    <a:pt x="1095" y="1160"/>
                  </a:cubicBezTo>
                  <a:cubicBezTo>
                    <a:pt x="1089" y="1163"/>
                    <a:pt x="1089" y="1163"/>
                    <a:pt x="1089" y="1163"/>
                  </a:cubicBezTo>
                  <a:cubicBezTo>
                    <a:pt x="1093" y="1170"/>
                    <a:pt x="1093" y="1170"/>
                    <a:pt x="1093" y="1170"/>
                  </a:cubicBezTo>
                  <a:cubicBezTo>
                    <a:pt x="1114" y="1176"/>
                    <a:pt x="1114" y="1176"/>
                    <a:pt x="1114" y="1176"/>
                  </a:cubicBezTo>
                  <a:cubicBezTo>
                    <a:pt x="1113" y="1192"/>
                    <a:pt x="1113" y="1192"/>
                    <a:pt x="1113" y="1192"/>
                  </a:cubicBezTo>
                  <a:cubicBezTo>
                    <a:pt x="1097" y="1252"/>
                    <a:pt x="1097" y="1252"/>
                    <a:pt x="1097" y="1252"/>
                  </a:cubicBezTo>
                  <a:cubicBezTo>
                    <a:pt x="1084" y="1280"/>
                    <a:pt x="1084" y="1280"/>
                    <a:pt x="1084" y="1280"/>
                  </a:cubicBezTo>
                  <a:cubicBezTo>
                    <a:pt x="1081" y="1297"/>
                    <a:pt x="1081" y="1297"/>
                    <a:pt x="1081" y="1297"/>
                  </a:cubicBezTo>
                  <a:cubicBezTo>
                    <a:pt x="1079" y="1314"/>
                    <a:pt x="1079" y="1314"/>
                    <a:pt x="1079" y="1314"/>
                  </a:cubicBezTo>
                  <a:cubicBezTo>
                    <a:pt x="1083" y="1328"/>
                    <a:pt x="1083" y="1328"/>
                    <a:pt x="1083" y="1328"/>
                  </a:cubicBezTo>
                  <a:cubicBezTo>
                    <a:pt x="1083" y="1328"/>
                    <a:pt x="1083" y="1332"/>
                    <a:pt x="1087" y="1336"/>
                  </a:cubicBezTo>
                  <a:cubicBezTo>
                    <a:pt x="1091" y="1340"/>
                    <a:pt x="1092" y="1344"/>
                    <a:pt x="1097" y="1348"/>
                  </a:cubicBezTo>
                  <a:cubicBezTo>
                    <a:pt x="1102" y="1351"/>
                    <a:pt x="1100" y="1353"/>
                    <a:pt x="1118" y="1354"/>
                  </a:cubicBezTo>
                  <a:cubicBezTo>
                    <a:pt x="1135" y="1356"/>
                    <a:pt x="1119" y="1364"/>
                    <a:pt x="1120" y="1367"/>
                  </a:cubicBezTo>
                  <a:cubicBezTo>
                    <a:pt x="1121" y="1369"/>
                    <a:pt x="1122" y="1383"/>
                    <a:pt x="1129" y="1397"/>
                  </a:cubicBezTo>
                  <a:cubicBezTo>
                    <a:pt x="1136" y="1411"/>
                    <a:pt x="1140" y="1409"/>
                    <a:pt x="1151" y="1415"/>
                  </a:cubicBezTo>
                  <a:cubicBezTo>
                    <a:pt x="1162" y="1420"/>
                    <a:pt x="1157" y="1422"/>
                    <a:pt x="1164" y="1436"/>
                  </a:cubicBezTo>
                  <a:cubicBezTo>
                    <a:pt x="1171" y="1449"/>
                    <a:pt x="1188" y="1443"/>
                    <a:pt x="1191" y="1443"/>
                  </a:cubicBezTo>
                  <a:cubicBezTo>
                    <a:pt x="1193" y="1443"/>
                    <a:pt x="1195" y="1446"/>
                    <a:pt x="1198" y="1450"/>
                  </a:cubicBezTo>
                  <a:cubicBezTo>
                    <a:pt x="1198" y="1450"/>
                    <a:pt x="1198" y="1450"/>
                    <a:pt x="1198" y="1450"/>
                  </a:cubicBezTo>
                  <a:cubicBezTo>
                    <a:pt x="1198" y="1450"/>
                    <a:pt x="1192" y="1456"/>
                    <a:pt x="1190" y="1457"/>
                  </a:cubicBezTo>
                  <a:cubicBezTo>
                    <a:pt x="1189" y="1458"/>
                    <a:pt x="1188" y="1459"/>
                    <a:pt x="1187" y="1460"/>
                  </a:cubicBezTo>
                  <a:cubicBezTo>
                    <a:pt x="1186" y="1462"/>
                    <a:pt x="1189" y="1463"/>
                    <a:pt x="1187" y="1464"/>
                  </a:cubicBezTo>
                  <a:cubicBezTo>
                    <a:pt x="1185" y="1465"/>
                    <a:pt x="1183" y="1469"/>
                    <a:pt x="1183" y="1471"/>
                  </a:cubicBezTo>
                  <a:cubicBezTo>
                    <a:pt x="1184" y="1473"/>
                    <a:pt x="1182" y="1476"/>
                    <a:pt x="1182" y="1476"/>
                  </a:cubicBezTo>
                  <a:cubicBezTo>
                    <a:pt x="1182" y="1476"/>
                    <a:pt x="1178" y="1481"/>
                    <a:pt x="1173" y="1481"/>
                  </a:cubicBezTo>
                  <a:cubicBezTo>
                    <a:pt x="1169" y="1482"/>
                    <a:pt x="1166" y="1480"/>
                    <a:pt x="1162" y="1479"/>
                  </a:cubicBezTo>
                  <a:cubicBezTo>
                    <a:pt x="1158" y="1478"/>
                    <a:pt x="1158" y="1478"/>
                    <a:pt x="1158" y="1478"/>
                  </a:cubicBezTo>
                  <a:cubicBezTo>
                    <a:pt x="1158" y="1478"/>
                    <a:pt x="1155" y="1478"/>
                    <a:pt x="1151" y="1477"/>
                  </a:cubicBezTo>
                  <a:cubicBezTo>
                    <a:pt x="1147" y="1475"/>
                    <a:pt x="1150" y="1475"/>
                    <a:pt x="1150" y="1475"/>
                  </a:cubicBezTo>
                  <a:cubicBezTo>
                    <a:pt x="1146" y="1471"/>
                    <a:pt x="1146" y="1471"/>
                    <a:pt x="1146" y="1471"/>
                  </a:cubicBezTo>
                  <a:cubicBezTo>
                    <a:pt x="1142" y="1466"/>
                    <a:pt x="1142" y="1466"/>
                    <a:pt x="1142" y="1466"/>
                  </a:cubicBezTo>
                  <a:cubicBezTo>
                    <a:pt x="1142" y="1466"/>
                    <a:pt x="1141" y="1465"/>
                    <a:pt x="1141" y="1463"/>
                  </a:cubicBezTo>
                  <a:cubicBezTo>
                    <a:pt x="1140" y="1461"/>
                    <a:pt x="1140" y="1463"/>
                    <a:pt x="1138" y="1463"/>
                  </a:cubicBezTo>
                  <a:cubicBezTo>
                    <a:pt x="1136" y="1463"/>
                    <a:pt x="1135" y="1464"/>
                    <a:pt x="1133" y="1463"/>
                  </a:cubicBezTo>
                  <a:cubicBezTo>
                    <a:pt x="1132" y="1462"/>
                    <a:pt x="1132" y="1461"/>
                    <a:pt x="1132" y="1460"/>
                  </a:cubicBezTo>
                  <a:cubicBezTo>
                    <a:pt x="1132" y="1459"/>
                    <a:pt x="1129" y="1457"/>
                    <a:pt x="1126" y="1457"/>
                  </a:cubicBezTo>
                  <a:cubicBezTo>
                    <a:pt x="1123" y="1456"/>
                    <a:pt x="1124" y="1454"/>
                    <a:pt x="1120" y="1454"/>
                  </a:cubicBezTo>
                  <a:cubicBezTo>
                    <a:pt x="1116" y="1454"/>
                    <a:pt x="1119" y="1451"/>
                    <a:pt x="1119" y="1449"/>
                  </a:cubicBezTo>
                  <a:cubicBezTo>
                    <a:pt x="1118" y="1448"/>
                    <a:pt x="1115" y="1451"/>
                    <a:pt x="1114" y="1452"/>
                  </a:cubicBezTo>
                  <a:cubicBezTo>
                    <a:pt x="1113" y="1453"/>
                    <a:pt x="1112" y="1455"/>
                    <a:pt x="1110" y="1455"/>
                  </a:cubicBezTo>
                  <a:cubicBezTo>
                    <a:pt x="1109" y="1456"/>
                    <a:pt x="1108" y="1450"/>
                    <a:pt x="1108" y="1450"/>
                  </a:cubicBezTo>
                  <a:cubicBezTo>
                    <a:pt x="1108" y="1450"/>
                    <a:pt x="1108" y="1450"/>
                    <a:pt x="1104" y="1450"/>
                  </a:cubicBezTo>
                  <a:cubicBezTo>
                    <a:pt x="1099" y="1450"/>
                    <a:pt x="1102" y="1452"/>
                    <a:pt x="1102" y="1452"/>
                  </a:cubicBezTo>
                  <a:cubicBezTo>
                    <a:pt x="1099" y="1459"/>
                    <a:pt x="1099" y="1459"/>
                    <a:pt x="1099" y="1459"/>
                  </a:cubicBezTo>
                  <a:cubicBezTo>
                    <a:pt x="1094" y="1463"/>
                    <a:pt x="1094" y="1463"/>
                    <a:pt x="1094" y="1463"/>
                  </a:cubicBezTo>
                  <a:cubicBezTo>
                    <a:pt x="1094" y="1463"/>
                    <a:pt x="1095" y="1466"/>
                    <a:pt x="1096" y="1468"/>
                  </a:cubicBezTo>
                  <a:cubicBezTo>
                    <a:pt x="1096" y="1470"/>
                    <a:pt x="1099" y="1471"/>
                    <a:pt x="1099" y="1471"/>
                  </a:cubicBezTo>
                  <a:cubicBezTo>
                    <a:pt x="1099" y="1471"/>
                    <a:pt x="1102" y="1473"/>
                    <a:pt x="1105" y="1475"/>
                  </a:cubicBezTo>
                  <a:cubicBezTo>
                    <a:pt x="1108" y="1477"/>
                    <a:pt x="1107" y="1477"/>
                    <a:pt x="1109" y="1477"/>
                  </a:cubicBezTo>
                  <a:cubicBezTo>
                    <a:pt x="1111" y="1478"/>
                    <a:pt x="1114" y="1479"/>
                    <a:pt x="1118" y="1481"/>
                  </a:cubicBezTo>
                  <a:cubicBezTo>
                    <a:pt x="1122" y="1482"/>
                    <a:pt x="1120" y="1481"/>
                    <a:pt x="1126" y="1486"/>
                  </a:cubicBezTo>
                  <a:cubicBezTo>
                    <a:pt x="1131" y="1490"/>
                    <a:pt x="1125" y="1486"/>
                    <a:pt x="1124" y="1489"/>
                  </a:cubicBezTo>
                  <a:cubicBezTo>
                    <a:pt x="1123" y="1493"/>
                    <a:pt x="1117" y="1485"/>
                    <a:pt x="1113" y="1487"/>
                  </a:cubicBezTo>
                  <a:cubicBezTo>
                    <a:pt x="1109" y="1488"/>
                    <a:pt x="1108" y="1485"/>
                    <a:pt x="1105" y="1486"/>
                  </a:cubicBezTo>
                  <a:cubicBezTo>
                    <a:pt x="1105" y="1486"/>
                    <a:pt x="1105" y="1486"/>
                    <a:pt x="1105" y="1486"/>
                  </a:cubicBezTo>
                  <a:cubicBezTo>
                    <a:pt x="1104" y="1486"/>
                    <a:pt x="1104" y="1486"/>
                    <a:pt x="1104" y="1486"/>
                  </a:cubicBezTo>
                  <a:cubicBezTo>
                    <a:pt x="1104" y="1485"/>
                    <a:pt x="1103" y="1484"/>
                    <a:pt x="1103" y="1483"/>
                  </a:cubicBezTo>
                  <a:cubicBezTo>
                    <a:pt x="1102" y="1482"/>
                    <a:pt x="1097" y="1482"/>
                    <a:pt x="1097" y="1482"/>
                  </a:cubicBezTo>
                  <a:cubicBezTo>
                    <a:pt x="1093" y="1481"/>
                    <a:pt x="1093" y="1481"/>
                    <a:pt x="1093" y="1481"/>
                  </a:cubicBezTo>
                  <a:cubicBezTo>
                    <a:pt x="1090" y="1480"/>
                    <a:pt x="1090" y="1480"/>
                    <a:pt x="1090" y="1480"/>
                  </a:cubicBezTo>
                  <a:cubicBezTo>
                    <a:pt x="1087" y="1475"/>
                    <a:pt x="1087" y="1475"/>
                    <a:pt x="1087" y="1475"/>
                  </a:cubicBezTo>
                  <a:cubicBezTo>
                    <a:pt x="1084" y="1473"/>
                    <a:pt x="1084" y="1473"/>
                    <a:pt x="1084" y="1473"/>
                  </a:cubicBezTo>
                  <a:cubicBezTo>
                    <a:pt x="1081" y="1469"/>
                    <a:pt x="1081" y="1469"/>
                    <a:pt x="1081" y="1469"/>
                  </a:cubicBezTo>
                  <a:cubicBezTo>
                    <a:pt x="1082" y="1467"/>
                    <a:pt x="1082" y="1467"/>
                    <a:pt x="1082" y="1467"/>
                  </a:cubicBezTo>
                  <a:cubicBezTo>
                    <a:pt x="1085" y="1463"/>
                    <a:pt x="1085" y="1463"/>
                    <a:pt x="1085" y="1463"/>
                  </a:cubicBezTo>
                  <a:cubicBezTo>
                    <a:pt x="1085" y="1463"/>
                    <a:pt x="1086" y="1463"/>
                    <a:pt x="1087" y="1461"/>
                  </a:cubicBezTo>
                  <a:cubicBezTo>
                    <a:pt x="1089" y="1458"/>
                    <a:pt x="1087" y="1458"/>
                    <a:pt x="1087" y="1458"/>
                  </a:cubicBezTo>
                  <a:cubicBezTo>
                    <a:pt x="1087" y="1458"/>
                    <a:pt x="1083" y="1456"/>
                    <a:pt x="1081" y="1455"/>
                  </a:cubicBezTo>
                  <a:cubicBezTo>
                    <a:pt x="1079" y="1454"/>
                    <a:pt x="1076" y="1457"/>
                    <a:pt x="1076" y="1457"/>
                  </a:cubicBezTo>
                  <a:cubicBezTo>
                    <a:pt x="1070" y="1456"/>
                    <a:pt x="1070" y="1456"/>
                    <a:pt x="1070" y="1456"/>
                  </a:cubicBezTo>
                  <a:cubicBezTo>
                    <a:pt x="1065" y="1456"/>
                    <a:pt x="1065" y="1456"/>
                    <a:pt x="1065" y="1456"/>
                  </a:cubicBezTo>
                  <a:cubicBezTo>
                    <a:pt x="1061" y="1452"/>
                    <a:pt x="1061" y="1452"/>
                    <a:pt x="1061" y="1452"/>
                  </a:cubicBezTo>
                  <a:cubicBezTo>
                    <a:pt x="1054" y="1450"/>
                    <a:pt x="1054" y="1450"/>
                    <a:pt x="1054" y="1450"/>
                  </a:cubicBezTo>
                  <a:cubicBezTo>
                    <a:pt x="1050" y="1448"/>
                    <a:pt x="1050" y="1448"/>
                    <a:pt x="1050" y="1448"/>
                  </a:cubicBezTo>
                  <a:cubicBezTo>
                    <a:pt x="1050" y="1448"/>
                    <a:pt x="1050" y="1440"/>
                    <a:pt x="1050" y="1439"/>
                  </a:cubicBezTo>
                  <a:cubicBezTo>
                    <a:pt x="1050" y="1437"/>
                    <a:pt x="1050" y="1434"/>
                    <a:pt x="1050" y="1434"/>
                  </a:cubicBezTo>
                  <a:cubicBezTo>
                    <a:pt x="1050" y="1434"/>
                    <a:pt x="1044" y="1433"/>
                    <a:pt x="1041" y="1434"/>
                  </a:cubicBezTo>
                  <a:cubicBezTo>
                    <a:pt x="1039" y="1435"/>
                    <a:pt x="1036" y="1434"/>
                    <a:pt x="1036" y="1434"/>
                  </a:cubicBezTo>
                  <a:cubicBezTo>
                    <a:pt x="1036" y="1434"/>
                    <a:pt x="1028" y="1433"/>
                    <a:pt x="1027" y="1431"/>
                  </a:cubicBezTo>
                  <a:cubicBezTo>
                    <a:pt x="1027" y="1429"/>
                    <a:pt x="1027" y="1430"/>
                    <a:pt x="1026" y="1430"/>
                  </a:cubicBezTo>
                  <a:cubicBezTo>
                    <a:pt x="1024" y="1430"/>
                    <a:pt x="1018" y="1430"/>
                    <a:pt x="1018" y="1430"/>
                  </a:cubicBezTo>
                  <a:cubicBezTo>
                    <a:pt x="1012" y="1428"/>
                    <a:pt x="1012" y="1428"/>
                    <a:pt x="1012" y="1428"/>
                  </a:cubicBezTo>
                  <a:cubicBezTo>
                    <a:pt x="1012" y="1437"/>
                    <a:pt x="1012" y="1437"/>
                    <a:pt x="1012" y="1437"/>
                  </a:cubicBezTo>
                  <a:cubicBezTo>
                    <a:pt x="1011" y="1435"/>
                    <a:pt x="1011" y="1435"/>
                    <a:pt x="1011" y="1435"/>
                  </a:cubicBezTo>
                  <a:cubicBezTo>
                    <a:pt x="1001" y="1434"/>
                    <a:pt x="1001" y="1434"/>
                    <a:pt x="1001" y="1434"/>
                  </a:cubicBezTo>
                  <a:cubicBezTo>
                    <a:pt x="995" y="1437"/>
                    <a:pt x="995" y="1437"/>
                    <a:pt x="995" y="1437"/>
                  </a:cubicBezTo>
                  <a:cubicBezTo>
                    <a:pt x="990" y="1439"/>
                    <a:pt x="990" y="1439"/>
                    <a:pt x="990" y="1439"/>
                  </a:cubicBezTo>
                  <a:cubicBezTo>
                    <a:pt x="990" y="1442"/>
                    <a:pt x="990" y="1442"/>
                    <a:pt x="990" y="1442"/>
                  </a:cubicBezTo>
                  <a:cubicBezTo>
                    <a:pt x="988" y="1445"/>
                    <a:pt x="988" y="1445"/>
                    <a:pt x="988" y="1445"/>
                  </a:cubicBezTo>
                  <a:cubicBezTo>
                    <a:pt x="988" y="1445"/>
                    <a:pt x="985" y="1446"/>
                    <a:pt x="983" y="1446"/>
                  </a:cubicBezTo>
                  <a:cubicBezTo>
                    <a:pt x="983" y="1447"/>
                    <a:pt x="982" y="1449"/>
                    <a:pt x="982" y="1450"/>
                  </a:cubicBezTo>
                  <a:cubicBezTo>
                    <a:pt x="981" y="1451"/>
                    <a:pt x="979" y="1451"/>
                    <a:pt x="979" y="1451"/>
                  </a:cubicBezTo>
                  <a:cubicBezTo>
                    <a:pt x="975" y="1450"/>
                    <a:pt x="975" y="1450"/>
                    <a:pt x="975" y="1450"/>
                  </a:cubicBezTo>
                  <a:cubicBezTo>
                    <a:pt x="972" y="1450"/>
                    <a:pt x="972" y="1450"/>
                    <a:pt x="972" y="1450"/>
                  </a:cubicBezTo>
                  <a:cubicBezTo>
                    <a:pt x="970" y="1448"/>
                    <a:pt x="970" y="1448"/>
                    <a:pt x="970" y="1448"/>
                  </a:cubicBezTo>
                  <a:cubicBezTo>
                    <a:pt x="972" y="1444"/>
                    <a:pt x="972" y="1444"/>
                    <a:pt x="972" y="1444"/>
                  </a:cubicBezTo>
                  <a:cubicBezTo>
                    <a:pt x="972" y="1442"/>
                    <a:pt x="972" y="1442"/>
                    <a:pt x="972" y="1442"/>
                  </a:cubicBezTo>
                  <a:cubicBezTo>
                    <a:pt x="972" y="1442"/>
                    <a:pt x="972" y="1442"/>
                    <a:pt x="972" y="1442"/>
                  </a:cubicBezTo>
                  <a:cubicBezTo>
                    <a:pt x="972" y="1442"/>
                    <a:pt x="972" y="1442"/>
                    <a:pt x="972" y="1442"/>
                  </a:cubicBezTo>
                  <a:cubicBezTo>
                    <a:pt x="966" y="1442"/>
                    <a:pt x="966" y="1442"/>
                    <a:pt x="966" y="1442"/>
                  </a:cubicBezTo>
                  <a:cubicBezTo>
                    <a:pt x="960" y="1440"/>
                    <a:pt x="960" y="1440"/>
                    <a:pt x="960" y="1440"/>
                  </a:cubicBezTo>
                  <a:cubicBezTo>
                    <a:pt x="947" y="1439"/>
                    <a:pt x="947" y="1439"/>
                    <a:pt x="947" y="1439"/>
                  </a:cubicBezTo>
                  <a:cubicBezTo>
                    <a:pt x="939" y="1437"/>
                    <a:pt x="939" y="1437"/>
                    <a:pt x="939" y="1437"/>
                  </a:cubicBezTo>
                  <a:cubicBezTo>
                    <a:pt x="934" y="1432"/>
                    <a:pt x="934" y="1432"/>
                    <a:pt x="934" y="1432"/>
                  </a:cubicBezTo>
                  <a:cubicBezTo>
                    <a:pt x="926" y="1430"/>
                    <a:pt x="926" y="1430"/>
                    <a:pt x="926" y="1430"/>
                  </a:cubicBezTo>
                  <a:cubicBezTo>
                    <a:pt x="919" y="1435"/>
                    <a:pt x="919" y="1435"/>
                    <a:pt x="919" y="1435"/>
                  </a:cubicBezTo>
                  <a:cubicBezTo>
                    <a:pt x="919" y="1435"/>
                    <a:pt x="912" y="1432"/>
                    <a:pt x="909" y="1432"/>
                  </a:cubicBezTo>
                  <a:cubicBezTo>
                    <a:pt x="907" y="1433"/>
                    <a:pt x="903" y="1434"/>
                    <a:pt x="902" y="1435"/>
                  </a:cubicBezTo>
                  <a:cubicBezTo>
                    <a:pt x="901" y="1435"/>
                    <a:pt x="901" y="1436"/>
                    <a:pt x="900" y="1436"/>
                  </a:cubicBezTo>
                  <a:cubicBezTo>
                    <a:pt x="900" y="1436"/>
                    <a:pt x="900" y="1436"/>
                    <a:pt x="900" y="1436"/>
                  </a:cubicBezTo>
                  <a:cubicBezTo>
                    <a:pt x="900" y="1436"/>
                    <a:pt x="900" y="1436"/>
                    <a:pt x="900" y="1436"/>
                  </a:cubicBezTo>
                  <a:cubicBezTo>
                    <a:pt x="900" y="1436"/>
                    <a:pt x="900" y="1436"/>
                    <a:pt x="900" y="1436"/>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6" y="1439"/>
                    <a:pt x="894" y="1438"/>
                    <a:pt x="892" y="1438"/>
                  </a:cubicBezTo>
                  <a:cubicBezTo>
                    <a:pt x="891" y="1439"/>
                    <a:pt x="890" y="1440"/>
                    <a:pt x="888" y="1440"/>
                  </a:cubicBezTo>
                  <a:cubicBezTo>
                    <a:pt x="886" y="1440"/>
                    <a:pt x="885" y="1439"/>
                    <a:pt x="883" y="1439"/>
                  </a:cubicBezTo>
                  <a:cubicBezTo>
                    <a:pt x="882" y="1440"/>
                    <a:pt x="881" y="1441"/>
                    <a:pt x="879" y="1441"/>
                  </a:cubicBezTo>
                  <a:cubicBezTo>
                    <a:pt x="877" y="1441"/>
                    <a:pt x="876" y="1439"/>
                    <a:pt x="876" y="1439"/>
                  </a:cubicBezTo>
                  <a:cubicBezTo>
                    <a:pt x="873" y="1439"/>
                    <a:pt x="873" y="1439"/>
                    <a:pt x="873" y="1439"/>
                  </a:cubicBezTo>
                  <a:cubicBezTo>
                    <a:pt x="870" y="1436"/>
                    <a:pt x="870" y="1436"/>
                    <a:pt x="870" y="1436"/>
                  </a:cubicBezTo>
                  <a:cubicBezTo>
                    <a:pt x="870" y="1436"/>
                    <a:pt x="869" y="1438"/>
                    <a:pt x="866" y="1438"/>
                  </a:cubicBezTo>
                  <a:cubicBezTo>
                    <a:pt x="864" y="1437"/>
                    <a:pt x="862" y="1436"/>
                    <a:pt x="860" y="1437"/>
                  </a:cubicBezTo>
                  <a:cubicBezTo>
                    <a:pt x="858" y="1437"/>
                    <a:pt x="855" y="1438"/>
                    <a:pt x="855" y="1438"/>
                  </a:cubicBezTo>
                  <a:cubicBezTo>
                    <a:pt x="847" y="1435"/>
                    <a:pt x="847" y="1435"/>
                    <a:pt x="847" y="1435"/>
                  </a:cubicBezTo>
                  <a:cubicBezTo>
                    <a:pt x="842" y="1434"/>
                    <a:pt x="842" y="1434"/>
                    <a:pt x="842" y="1434"/>
                  </a:cubicBezTo>
                  <a:cubicBezTo>
                    <a:pt x="838" y="1433"/>
                    <a:pt x="838" y="1433"/>
                    <a:pt x="838" y="1433"/>
                  </a:cubicBezTo>
                  <a:cubicBezTo>
                    <a:pt x="836" y="1436"/>
                    <a:pt x="836" y="1436"/>
                    <a:pt x="836" y="1436"/>
                  </a:cubicBezTo>
                  <a:cubicBezTo>
                    <a:pt x="831" y="1436"/>
                    <a:pt x="831" y="1436"/>
                    <a:pt x="831" y="1436"/>
                  </a:cubicBezTo>
                  <a:cubicBezTo>
                    <a:pt x="831" y="1436"/>
                    <a:pt x="825" y="1434"/>
                    <a:pt x="821" y="1435"/>
                  </a:cubicBezTo>
                  <a:cubicBezTo>
                    <a:pt x="820" y="1435"/>
                    <a:pt x="817" y="1438"/>
                    <a:pt x="816" y="1438"/>
                  </a:cubicBezTo>
                  <a:cubicBezTo>
                    <a:pt x="815" y="1439"/>
                    <a:pt x="819" y="1442"/>
                    <a:pt x="817" y="1442"/>
                  </a:cubicBezTo>
                  <a:cubicBezTo>
                    <a:pt x="787" y="1439"/>
                    <a:pt x="752" y="1427"/>
                    <a:pt x="722" y="1419"/>
                  </a:cubicBezTo>
                  <a:cubicBezTo>
                    <a:pt x="722" y="1419"/>
                    <a:pt x="697" y="1413"/>
                    <a:pt x="693" y="1413"/>
                  </a:cubicBezTo>
                  <a:cubicBezTo>
                    <a:pt x="689" y="1413"/>
                    <a:pt x="681" y="1402"/>
                    <a:pt x="681" y="1399"/>
                  </a:cubicBezTo>
                  <a:cubicBezTo>
                    <a:pt x="681" y="1396"/>
                    <a:pt x="680" y="1387"/>
                    <a:pt x="684" y="1385"/>
                  </a:cubicBezTo>
                  <a:cubicBezTo>
                    <a:pt x="688" y="1383"/>
                    <a:pt x="688" y="1383"/>
                    <a:pt x="695" y="1377"/>
                  </a:cubicBezTo>
                  <a:cubicBezTo>
                    <a:pt x="701" y="1370"/>
                    <a:pt x="701" y="1365"/>
                    <a:pt x="701" y="1365"/>
                  </a:cubicBezTo>
                  <a:cubicBezTo>
                    <a:pt x="686" y="1356"/>
                    <a:pt x="686" y="1356"/>
                    <a:pt x="686" y="1356"/>
                  </a:cubicBezTo>
                  <a:cubicBezTo>
                    <a:pt x="686" y="1356"/>
                    <a:pt x="669" y="1365"/>
                    <a:pt x="666" y="1363"/>
                  </a:cubicBezTo>
                  <a:cubicBezTo>
                    <a:pt x="662" y="1361"/>
                    <a:pt x="646" y="1372"/>
                    <a:pt x="646" y="1372"/>
                  </a:cubicBezTo>
                  <a:cubicBezTo>
                    <a:pt x="630" y="1373"/>
                    <a:pt x="630" y="1373"/>
                    <a:pt x="630" y="1373"/>
                  </a:cubicBezTo>
                  <a:cubicBezTo>
                    <a:pt x="630" y="1371"/>
                    <a:pt x="630" y="1371"/>
                    <a:pt x="630" y="1371"/>
                  </a:cubicBezTo>
                  <a:cubicBezTo>
                    <a:pt x="630" y="1371"/>
                    <a:pt x="633" y="1361"/>
                    <a:pt x="637" y="1363"/>
                  </a:cubicBezTo>
                  <a:cubicBezTo>
                    <a:pt x="641" y="1351"/>
                    <a:pt x="641" y="1351"/>
                    <a:pt x="641" y="1351"/>
                  </a:cubicBezTo>
                  <a:cubicBezTo>
                    <a:pt x="639" y="1337"/>
                    <a:pt x="639" y="1337"/>
                    <a:pt x="639" y="1337"/>
                  </a:cubicBezTo>
                  <a:cubicBezTo>
                    <a:pt x="635" y="1318"/>
                    <a:pt x="635" y="1318"/>
                    <a:pt x="635" y="1318"/>
                  </a:cubicBezTo>
                  <a:cubicBezTo>
                    <a:pt x="655" y="1317"/>
                    <a:pt x="655" y="1317"/>
                    <a:pt x="655" y="1317"/>
                  </a:cubicBezTo>
                  <a:cubicBezTo>
                    <a:pt x="673" y="1307"/>
                    <a:pt x="673" y="1307"/>
                    <a:pt x="673" y="1307"/>
                  </a:cubicBezTo>
                  <a:cubicBezTo>
                    <a:pt x="667" y="1297"/>
                    <a:pt x="667" y="1297"/>
                    <a:pt x="667" y="1297"/>
                  </a:cubicBezTo>
                  <a:cubicBezTo>
                    <a:pt x="650" y="1303"/>
                    <a:pt x="650" y="1303"/>
                    <a:pt x="650" y="1303"/>
                  </a:cubicBezTo>
                  <a:cubicBezTo>
                    <a:pt x="634" y="1300"/>
                    <a:pt x="634" y="1300"/>
                    <a:pt x="634" y="1300"/>
                  </a:cubicBezTo>
                  <a:cubicBezTo>
                    <a:pt x="613" y="1318"/>
                    <a:pt x="613" y="1318"/>
                    <a:pt x="613" y="1318"/>
                  </a:cubicBezTo>
                  <a:cubicBezTo>
                    <a:pt x="589" y="1318"/>
                    <a:pt x="589" y="1318"/>
                    <a:pt x="589" y="1318"/>
                  </a:cubicBezTo>
                  <a:cubicBezTo>
                    <a:pt x="581" y="1317"/>
                    <a:pt x="581" y="1317"/>
                    <a:pt x="581" y="1317"/>
                  </a:cubicBezTo>
                  <a:cubicBezTo>
                    <a:pt x="582" y="1315"/>
                    <a:pt x="582" y="1313"/>
                    <a:pt x="583" y="1313"/>
                  </a:cubicBezTo>
                  <a:cubicBezTo>
                    <a:pt x="585" y="1312"/>
                    <a:pt x="600" y="1307"/>
                    <a:pt x="600" y="1307"/>
                  </a:cubicBezTo>
                  <a:cubicBezTo>
                    <a:pt x="610" y="1301"/>
                    <a:pt x="610" y="1301"/>
                    <a:pt x="610" y="1301"/>
                  </a:cubicBezTo>
                  <a:cubicBezTo>
                    <a:pt x="610" y="1301"/>
                    <a:pt x="615" y="1294"/>
                    <a:pt x="617" y="1293"/>
                  </a:cubicBezTo>
                  <a:cubicBezTo>
                    <a:pt x="619" y="1293"/>
                    <a:pt x="621" y="1289"/>
                    <a:pt x="623" y="1284"/>
                  </a:cubicBezTo>
                  <a:cubicBezTo>
                    <a:pt x="626" y="1280"/>
                    <a:pt x="628" y="1277"/>
                    <a:pt x="628" y="1277"/>
                  </a:cubicBezTo>
                  <a:cubicBezTo>
                    <a:pt x="628" y="1277"/>
                    <a:pt x="640" y="1274"/>
                    <a:pt x="639" y="1273"/>
                  </a:cubicBezTo>
                  <a:cubicBezTo>
                    <a:pt x="639" y="1271"/>
                    <a:pt x="634" y="1267"/>
                    <a:pt x="640" y="1267"/>
                  </a:cubicBezTo>
                  <a:cubicBezTo>
                    <a:pt x="646" y="1267"/>
                    <a:pt x="646" y="1267"/>
                    <a:pt x="649" y="1265"/>
                  </a:cubicBezTo>
                  <a:cubicBezTo>
                    <a:pt x="651" y="1264"/>
                    <a:pt x="650" y="1263"/>
                    <a:pt x="651" y="1260"/>
                  </a:cubicBezTo>
                  <a:cubicBezTo>
                    <a:pt x="653" y="1258"/>
                    <a:pt x="654" y="1255"/>
                    <a:pt x="654" y="1253"/>
                  </a:cubicBezTo>
                  <a:cubicBezTo>
                    <a:pt x="653" y="1251"/>
                    <a:pt x="648" y="1243"/>
                    <a:pt x="648" y="1241"/>
                  </a:cubicBezTo>
                  <a:cubicBezTo>
                    <a:pt x="647" y="1238"/>
                    <a:pt x="648" y="1232"/>
                    <a:pt x="648" y="1232"/>
                  </a:cubicBezTo>
                  <a:cubicBezTo>
                    <a:pt x="648" y="1232"/>
                    <a:pt x="651" y="1231"/>
                    <a:pt x="654" y="1230"/>
                  </a:cubicBezTo>
                  <a:cubicBezTo>
                    <a:pt x="656" y="1228"/>
                    <a:pt x="660" y="1221"/>
                    <a:pt x="660" y="1221"/>
                  </a:cubicBezTo>
                  <a:cubicBezTo>
                    <a:pt x="661" y="1216"/>
                    <a:pt x="661" y="1216"/>
                    <a:pt x="661" y="1216"/>
                  </a:cubicBezTo>
                  <a:cubicBezTo>
                    <a:pt x="661" y="1216"/>
                    <a:pt x="665" y="1213"/>
                    <a:pt x="666" y="1213"/>
                  </a:cubicBezTo>
                  <a:cubicBezTo>
                    <a:pt x="668" y="1212"/>
                    <a:pt x="684" y="1206"/>
                    <a:pt x="685" y="1206"/>
                  </a:cubicBezTo>
                  <a:cubicBezTo>
                    <a:pt x="686" y="1206"/>
                    <a:pt x="696" y="1207"/>
                    <a:pt x="693" y="1202"/>
                  </a:cubicBezTo>
                  <a:cubicBezTo>
                    <a:pt x="690" y="1198"/>
                    <a:pt x="689" y="1196"/>
                    <a:pt x="688" y="1193"/>
                  </a:cubicBezTo>
                  <a:cubicBezTo>
                    <a:pt x="687" y="1190"/>
                    <a:pt x="687" y="1183"/>
                    <a:pt x="687" y="1182"/>
                  </a:cubicBezTo>
                  <a:cubicBezTo>
                    <a:pt x="688" y="1181"/>
                    <a:pt x="696" y="1178"/>
                    <a:pt x="687" y="1177"/>
                  </a:cubicBezTo>
                  <a:cubicBezTo>
                    <a:pt x="678" y="1176"/>
                    <a:pt x="685" y="1173"/>
                    <a:pt x="683" y="1171"/>
                  </a:cubicBezTo>
                  <a:cubicBezTo>
                    <a:pt x="680" y="1169"/>
                    <a:pt x="674" y="1165"/>
                    <a:pt x="674" y="1165"/>
                  </a:cubicBezTo>
                  <a:cubicBezTo>
                    <a:pt x="671" y="1165"/>
                    <a:pt x="671" y="1165"/>
                    <a:pt x="671" y="1165"/>
                  </a:cubicBezTo>
                  <a:cubicBezTo>
                    <a:pt x="672" y="1155"/>
                    <a:pt x="672" y="1155"/>
                    <a:pt x="672" y="1155"/>
                  </a:cubicBezTo>
                  <a:cubicBezTo>
                    <a:pt x="672" y="1155"/>
                    <a:pt x="675" y="1151"/>
                    <a:pt x="676" y="1151"/>
                  </a:cubicBezTo>
                  <a:cubicBezTo>
                    <a:pt x="677" y="1150"/>
                    <a:pt x="678" y="1146"/>
                    <a:pt x="676" y="1146"/>
                  </a:cubicBezTo>
                  <a:cubicBezTo>
                    <a:pt x="674" y="1147"/>
                    <a:pt x="668" y="1148"/>
                    <a:pt x="668" y="1148"/>
                  </a:cubicBezTo>
                  <a:cubicBezTo>
                    <a:pt x="668" y="1148"/>
                    <a:pt x="663" y="1148"/>
                    <a:pt x="664" y="1146"/>
                  </a:cubicBezTo>
                  <a:cubicBezTo>
                    <a:pt x="664" y="1143"/>
                    <a:pt x="666" y="1143"/>
                    <a:pt x="669" y="1140"/>
                  </a:cubicBezTo>
                  <a:cubicBezTo>
                    <a:pt x="672" y="1137"/>
                    <a:pt x="673" y="1135"/>
                    <a:pt x="673" y="1135"/>
                  </a:cubicBezTo>
                  <a:cubicBezTo>
                    <a:pt x="672" y="1129"/>
                    <a:pt x="672" y="1129"/>
                    <a:pt x="672" y="1129"/>
                  </a:cubicBezTo>
                  <a:cubicBezTo>
                    <a:pt x="672" y="1129"/>
                    <a:pt x="672" y="1125"/>
                    <a:pt x="671" y="1125"/>
                  </a:cubicBezTo>
                  <a:cubicBezTo>
                    <a:pt x="671" y="1124"/>
                    <a:pt x="665" y="1112"/>
                    <a:pt x="665" y="1112"/>
                  </a:cubicBezTo>
                  <a:cubicBezTo>
                    <a:pt x="665" y="1112"/>
                    <a:pt x="659" y="1110"/>
                    <a:pt x="658" y="1112"/>
                  </a:cubicBezTo>
                  <a:cubicBezTo>
                    <a:pt x="658" y="1114"/>
                    <a:pt x="656" y="1118"/>
                    <a:pt x="656" y="1118"/>
                  </a:cubicBezTo>
                  <a:cubicBezTo>
                    <a:pt x="649" y="1118"/>
                    <a:pt x="649" y="1118"/>
                    <a:pt x="649" y="1118"/>
                  </a:cubicBezTo>
                  <a:cubicBezTo>
                    <a:pt x="645" y="1115"/>
                    <a:pt x="645" y="1115"/>
                    <a:pt x="645" y="1115"/>
                  </a:cubicBezTo>
                  <a:cubicBezTo>
                    <a:pt x="637" y="1113"/>
                    <a:pt x="637" y="1113"/>
                    <a:pt x="637" y="1113"/>
                  </a:cubicBezTo>
                  <a:cubicBezTo>
                    <a:pt x="637" y="1113"/>
                    <a:pt x="636" y="1114"/>
                    <a:pt x="635" y="1115"/>
                  </a:cubicBezTo>
                  <a:cubicBezTo>
                    <a:pt x="635" y="1116"/>
                    <a:pt x="627" y="1111"/>
                    <a:pt x="627" y="1111"/>
                  </a:cubicBezTo>
                  <a:cubicBezTo>
                    <a:pt x="627" y="1111"/>
                    <a:pt x="624" y="1115"/>
                    <a:pt x="623" y="1116"/>
                  </a:cubicBezTo>
                  <a:cubicBezTo>
                    <a:pt x="623" y="1116"/>
                    <a:pt x="615" y="1114"/>
                    <a:pt x="615" y="1114"/>
                  </a:cubicBezTo>
                  <a:cubicBezTo>
                    <a:pt x="607" y="1115"/>
                    <a:pt x="607" y="1115"/>
                    <a:pt x="607" y="1115"/>
                  </a:cubicBezTo>
                  <a:cubicBezTo>
                    <a:pt x="600" y="1116"/>
                    <a:pt x="600" y="1116"/>
                    <a:pt x="600" y="1116"/>
                  </a:cubicBezTo>
                  <a:cubicBezTo>
                    <a:pt x="594" y="1113"/>
                    <a:pt x="594" y="1113"/>
                    <a:pt x="594" y="1113"/>
                  </a:cubicBezTo>
                  <a:cubicBezTo>
                    <a:pt x="592" y="1116"/>
                    <a:pt x="592" y="1116"/>
                    <a:pt x="592" y="1116"/>
                  </a:cubicBezTo>
                  <a:cubicBezTo>
                    <a:pt x="593" y="1121"/>
                    <a:pt x="593" y="1121"/>
                    <a:pt x="593" y="1121"/>
                  </a:cubicBezTo>
                  <a:cubicBezTo>
                    <a:pt x="588" y="1124"/>
                    <a:pt x="588" y="1124"/>
                    <a:pt x="588" y="1124"/>
                  </a:cubicBezTo>
                  <a:cubicBezTo>
                    <a:pt x="582" y="1120"/>
                    <a:pt x="582" y="1120"/>
                    <a:pt x="582" y="1120"/>
                  </a:cubicBezTo>
                  <a:cubicBezTo>
                    <a:pt x="577" y="1119"/>
                    <a:pt x="577" y="1119"/>
                    <a:pt x="577" y="1119"/>
                  </a:cubicBezTo>
                  <a:cubicBezTo>
                    <a:pt x="570" y="1112"/>
                    <a:pt x="570" y="1112"/>
                    <a:pt x="570" y="1112"/>
                  </a:cubicBezTo>
                  <a:cubicBezTo>
                    <a:pt x="564" y="1110"/>
                    <a:pt x="564" y="1110"/>
                    <a:pt x="564" y="1110"/>
                  </a:cubicBezTo>
                  <a:cubicBezTo>
                    <a:pt x="558" y="1107"/>
                    <a:pt x="558" y="1107"/>
                    <a:pt x="558" y="1107"/>
                  </a:cubicBezTo>
                  <a:cubicBezTo>
                    <a:pt x="558" y="1107"/>
                    <a:pt x="555" y="1115"/>
                    <a:pt x="554" y="1116"/>
                  </a:cubicBezTo>
                  <a:cubicBezTo>
                    <a:pt x="553" y="1116"/>
                    <a:pt x="548" y="1118"/>
                    <a:pt x="547" y="1118"/>
                  </a:cubicBezTo>
                  <a:cubicBezTo>
                    <a:pt x="545" y="1119"/>
                    <a:pt x="544" y="1124"/>
                    <a:pt x="544" y="1124"/>
                  </a:cubicBezTo>
                  <a:cubicBezTo>
                    <a:pt x="539" y="1127"/>
                    <a:pt x="539" y="1127"/>
                    <a:pt x="539" y="1127"/>
                  </a:cubicBezTo>
                  <a:cubicBezTo>
                    <a:pt x="539" y="1127"/>
                    <a:pt x="536" y="1125"/>
                    <a:pt x="534" y="1125"/>
                  </a:cubicBezTo>
                  <a:cubicBezTo>
                    <a:pt x="533" y="1125"/>
                    <a:pt x="532" y="1126"/>
                    <a:pt x="532" y="1126"/>
                  </a:cubicBezTo>
                  <a:cubicBezTo>
                    <a:pt x="530" y="1129"/>
                    <a:pt x="530" y="1129"/>
                    <a:pt x="530" y="1129"/>
                  </a:cubicBezTo>
                  <a:cubicBezTo>
                    <a:pt x="530" y="1129"/>
                    <a:pt x="529" y="1129"/>
                    <a:pt x="526" y="1127"/>
                  </a:cubicBezTo>
                  <a:cubicBezTo>
                    <a:pt x="524" y="1126"/>
                    <a:pt x="521" y="1124"/>
                    <a:pt x="521" y="1124"/>
                  </a:cubicBezTo>
                  <a:cubicBezTo>
                    <a:pt x="518" y="1123"/>
                    <a:pt x="518" y="1123"/>
                    <a:pt x="518" y="1123"/>
                  </a:cubicBezTo>
                  <a:cubicBezTo>
                    <a:pt x="518" y="1123"/>
                    <a:pt x="509" y="1127"/>
                    <a:pt x="508" y="1128"/>
                  </a:cubicBezTo>
                  <a:cubicBezTo>
                    <a:pt x="508" y="1129"/>
                    <a:pt x="506" y="1132"/>
                    <a:pt x="506" y="1132"/>
                  </a:cubicBezTo>
                  <a:cubicBezTo>
                    <a:pt x="501" y="1128"/>
                    <a:pt x="501" y="1128"/>
                    <a:pt x="501" y="1128"/>
                  </a:cubicBezTo>
                  <a:cubicBezTo>
                    <a:pt x="495" y="1124"/>
                    <a:pt x="495" y="1124"/>
                    <a:pt x="495" y="1124"/>
                  </a:cubicBezTo>
                  <a:cubicBezTo>
                    <a:pt x="494" y="1117"/>
                    <a:pt x="494" y="1117"/>
                    <a:pt x="494" y="1117"/>
                  </a:cubicBezTo>
                  <a:cubicBezTo>
                    <a:pt x="483" y="1107"/>
                    <a:pt x="483" y="1107"/>
                    <a:pt x="483" y="1107"/>
                  </a:cubicBezTo>
                  <a:cubicBezTo>
                    <a:pt x="481" y="1097"/>
                    <a:pt x="481" y="1097"/>
                    <a:pt x="481" y="1097"/>
                  </a:cubicBezTo>
                  <a:cubicBezTo>
                    <a:pt x="473" y="1091"/>
                    <a:pt x="473" y="1091"/>
                    <a:pt x="473" y="1091"/>
                  </a:cubicBezTo>
                  <a:cubicBezTo>
                    <a:pt x="468" y="1097"/>
                    <a:pt x="468" y="1097"/>
                    <a:pt x="468" y="1097"/>
                  </a:cubicBezTo>
                  <a:cubicBezTo>
                    <a:pt x="460" y="1096"/>
                    <a:pt x="460" y="1096"/>
                    <a:pt x="460" y="1096"/>
                  </a:cubicBezTo>
                  <a:close/>
                  <a:moveTo>
                    <a:pt x="357" y="73"/>
                  </a:moveTo>
                  <a:cubicBezTo>
                    <a:pt x="357" y="73"/>
                    <a:pt x="357" y="73"/>
                    <a:pt x="357" y="73"/>
                  </a:cubicBezTo>
                  <a:cubicBezTo>
                    <a:pt x="358" y="74"/>
                    <a:pt x="358" y="74"/>
                    <a:pt x="358" y="74"/>
                  </a:cubicBezTo>
                  <a:cubicBezTo>
                    <a:pt x="358" y="74"/>
                    <a:pt x="364" y="80"/>
                    <a:pt x="369" y="80"/>
                  </a:cubicBezTo>
                  <a:cubicBezTo>
                    <a:pt x="374" y="80"/>
                    <a:pt x="370" y="80"/>
                    <a:pt x="375" y="79"/>
                  </a:cubicBezTo>
                  <a:cubicBezTo>
                    <a:pt x="379" y="77"/>
                    <a:pt x="380" y="74"/>
                    <a:pt x="382" y="71"/>
                  </a:cubicBezTo>
                  <a:cubicBezTo>
                    <a:pt x="384" y="68"/>
                    <a:pt x="384" y="68"/>
                    <a:pt x="384" y="65"/>
                  </a:cubicBezTo>
                  <a:cubicBezTo>
                    <a:pt x="384" y="62"/>
                    <a:pt x="384" y="57"/>
                    <a:pt x="384" y="54"/>
                  </a:cubicBezTo>
                  <a:cubicBezTo>
                    <a:pt x="384" y="51"/>
                    <a:pt x="387" y="52"/>
                    <a:pt x="390" y="52"/>
                  </a:cubicBezTo>
                  <a:cubicBezTo>
                    <a:pt x="392" y="52"/>
                    <a:pt x="388" y="44"/>
                    <a:pt x="388" y="44"/>
                  </a:cubicBezTo>
                  <a:cubicBezTo>
                    <a:pt x="388" y="44"/>
                    <a:pt x="379" y="40"/>
                    <a:pt x="375" y="40"/>
                  </a:cubicBezTo>
                  <a:cubicBezTo>
                    <a:pt x="371" y="40"/>
                    <a:pt x="362" y="39"/>
                    <a:pt x="362" y="39"/>
                  </a:cubicBezTo>
                  <a:cubicBezTo>
                    <a:pt x="351" y="53"/>
                    <a:pt x="351" y="53"/>
                    <a:pt x="351" y="53"/>
                  </a:cubicBezTo>
                  <a:cubicBezTo>
                    <a:pt x="351" y="53"/>
                    <a:pt x="355" y="72"/>
                    <a:pt x="357" y="73"/>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0" name="Freeform 109">
              <a:extLst>
                <a:ext uri="{FF2B5EF4-FFF2-40B4-BE49-F238E27FC236}">
                  <a16:creationId xmlns:a16="http://schemas.microsoft.com/office/drawing/2014/main" id="{AF711A4D-CFB9-0406-459B-9B2C2043A488}"/>
                </a:ext>
              </a:extLst>
            </p:cNvPr>
            <p:cNvSpPr>
              <a:spLocks noEditPoints="1"/>
            </p:cNvSpPr>
            <p:nvPr/>
          </p:nvSpPr>
          <p:spPr bwMode="auto">
            <a:xfrm>
              <a:off x="3733036" y="1542151"/>
              <a:ext cx="664056" cy="1216708"/>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1" name="Freeform 139">
              <a:extLst>
                <a:ext uri="{FF2B5EF4-FFF2-40B4-BE49-F238E27FC236}">
                  <a16:creationId xmlns:a16="http://schemas.microsoft.com/office/drawing/2014/main" id="{06938054-96C5-B6AF-E8F4-385844FC80CA}"/>
                </a:ext>
              </a:extLst>
            </p:cNvPr>
            <p:cNvSpPr>
              <a:spLocks noEditPoints="1"/>
            </p:cNvSpPr>
            <p:nvPr/>
          </p:nvSpPr>
          <p:spPr bwMode="auto">
            <a:xfrm>
              <a:off x="3278971" y="3425810"/>
              <a:ext cx="1218169" cy="970596"/>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2" name="Freeform 146">
              <a:extLst>
                <a:ext uri="{FF2B5EF4-FFF2-40B4-BE49-F238E27FC236}">
                  <a16:creationId xmlns:a16="http://schemas.microsoft.com/office/drawing/2014/main" id="{22B3EBF2-B347-2BDE-2355-BB639CE8BA89}"/>
                </a:ext>
              </a:extLst>
            </p:cNvPr>
            <p:cNvSpPr>
              <a:spLocks noEditPoints="1"/>
            </p:cNvSpPr>
            <p:nvPr/>
          </p:nvSpPr>
          <p:spPr bwMode="auto">
            <a:xfrm>
              <a:off x="5979172" y="3676183"/>
              <a:ext cx="930118" cy="839550"/>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3" name="Freeform 210">
              <a:extLst>
                <a:ext uri="{FF2B5EF4-FFF2-40B4-BE49-F238E27FC236}">
                  <a16:creationId xmlns:a16="http://schemas.microsoft.com/office/drawing/2014/main" id="{864100C8-9429-041B-209F-7CC88107FE15}"/>
                </a:ext>
              </a:extLst>
            </p:cNvPr>
            <p:cNvSpPr>
              <a:spLocks noEditPoints="1"/>
            </p:cNvSpPr>
            <p:nvPr/>
          </p:nvSpPr>
          <p:spPr bwMode="auto">
            <a:xfrm>
              <a:off x="6551975" y="3312876"/>
              <a:ext cx="1810762" cy="943961"/>
            </a:xfrm>
            <a:custGeom>
              <a:avLst/>
              <a:gdLst>
                <a:gd name="T0" fmla="*/ 742 w 794"/>
                <a:gd name="T1" fmla="*/ 116 h 427"/>
                <a:gd name="T2" fmla="*/ 780 w 794"/>
                <a:gd name="T3" fmla="*/ 173 h 427"/>
                <a:gd name="T4" fmla="*/ 770 w 794"/>
                <a:gd name="T5" fmla="*/ 188 h 427"/>
                <a:gd name="T6" fmla="*/ 699 w 794"/>
                <a:gd name="T7" fmla="*/ 222 h 427"/>
                <a:gd name="T8" fmla="*/ 627 w 794"/>
                <a:gd name="T9" fmla="*/ 256 h 427"/>
                <a:gd name="T10" fmla="*/ 498 w 794"/>
                <a:gd name="T11" fmla="*/ 320 h 427"/>
                <a:gd name="T12" fmla="*/ 472 w 794"/>
                <a:gd name="T13" fmla="*/ 373 h 427"/>
                <a:gd name="T14" fmla="*/ 438 w 794"/>
                <a:gd name="T15" fmla="*/ 333 h 427"/>
                <a:gd name="T16" fmla="*/ 374 w 794"/>
                <a:gd name="T17" fmla="*/ 377 h 427"/>
                <a:gd name="T18" fmla="*/ 261 w 794"/>
                <a:gd name="T19" fmla="*/ 378 h 427"/>
                <a:gd name="T20" fmla="*/ 178 w 794"/>
                <a:gd name="T21" fmla="*/ 417 h 427"/>
                <a:gd name="T22" fmla="*/ 129 w 794"/>
                <a:gd name="T23" fmla="*/ 413 h 427"/>
                <a:gd name="T24" fmla="*/ 100 w 794"/>
                <a:gd name="T25" fmla="*/ 401 h 427"/>
                <a:gd name="T26" fmla="*/ 84 w 794"/>
                <a:gd name="T27" fmla="*/ 373 h 427"/>
                <a:gd name="T28" fmla="*/ 94 w 794"/>
                <a:gd name="T29" fmla="*/ 369 h 427"/>
                <a:gd name="T30" fmla="*/ 66 w 794"/>
                <a:gd name="T31" fmla="*/ 348 h 427"/>
                <a:gd name="T32" fmla="*/ 45 w 794"/>
                <a:gd name="T33" fmla="*/ 343 h 427"/>
                <a:gd name="T34" fmla="*/ 49 w 794"/>
                <a:gd name="T35" fmla="*/ 326 h 427"/>
                <a:gd name="T36" fmla="*/ 70 w 794"/>
                <a:gd name="T37" fmla="*/ 333 h 427"/>
                <a:gd name="T38" fmla="*/ 65 w 794"/>
                <a:gd name="T39" fmla="*/ 316 h 427"/>
                <a:gd name="T40" fmla="*/ 55 w 794"/>
                <a:gd name="T41" fmla="*/ 299 h 427"/>
                <a:gd name="T42" fmla="*/ 43 w 794"/>
                <a:gd name="T43" fmla="*/ 278 h 427"/>
                <a:gd name="T44" fmla="*/ 22 w 794"/>
                <a:gd name="T45" fmla="*/ 277 h 427"/>
                <a:gd name="T46" fmla="*/ 22 w 794"/>
                <a:gd name="T47" fmla="*/ 246 h 427"/>
                <a:gd name="T48" fmla="*/ 47 w 794"/>
                <a:gd name="T49" fmla="*/ 225 h 427"/>
                <a:gd name="T50" fmla="*/ 79 w 794"/>
                <a:gd name="T51" fmla="*/ 220 h 427"/>
                <a:gd name="T52" fmla="*/ 83 w 794"/>
                <a:gd name="T53" fmla="*/ 218 h 427"/>
                <a:gd name="T54" fmla="*/ 123 w 794"/>
                <a:gd name="T55" fmla="*/ 207 h 427"/>
                <a:gd name="T56" fmla="*/ 120 w 794"/>
                <a:gd name="T57" fmla="*/ 197 h 427"/>
                <a:gd name="T58" fmla="*/ 154 w 794"/>
                <a:gd name="T59" fmla="*/ 177 h 427"/>
                <a:gd name="T60" fmla="*/ 88 w 794"/>
                <a:gd name="T61" fmla="*/ 179 h 427"/>
                <a:gd name="T62" fmla="*/ 48 w 794"/>
                <a:gd name="T63" fmla="*/ 214 h 427"/>
                <a:gd name="T64" fmla="*/ 18 w 794"/>
                <a:gd name="T65" fmla="*/ 248 h 427"/>
                <a:gd name="T66" fmla="*/ 15 w 794"/>
                <a:gd name="T67" fmla="*/ 240 h 427"/>
                <a:gd name="T68" fmla="*/ 33 w 794"/>
                <a:gd name="T69" fmla="*/ 217 h 427"/>
                <a:gd name="T70" fmla="*/ 0 w 794"/>
                <a:gd name="T71" fmla="*/ 217 h 427"/>
                <a:gd name="T72" fmla="*/ 11 w 794"/>
                <a:gd name="T73" fmla="*/ 197 h 427"/>
                <a:gd name="T74" fmla="*/ 18 w 794"/>
                <a:gd name="T75" fmla="*/ 175 h 427"/>
                <a:gd name="T76" fmla="*/ 1 w 794"/>
                <a:gd name="T77" fmla="*/ 162 h 427"/>
                <a:gd name="T78" fmla="*/ 5 w 794"/>
                <a:gd name="T79" fmla="*/ 158 h 427"/>
                <a:gd name="T80" fmla="*/ 32 w 794"/>
                <a:gd name="T81" fmla="*/ 135 h 427"/>
                <a:gd name="T82" fmla="*/ 65 w 794"/>
                <a:gd name="T83" fmla="*/ 131 h 427"/>
                <a:gd name="T84" fmla="*/ 106 w 794"/>
                <a:gd name="T85" fmla="*/ 157 h 427"/>
                <a:gd name="T86" fmla="*/ 159 w 794"/>
                <a:gd name="T87" fmla="*/ 154 h 427"/>
                <a:gd name="T88" fmla="*/ 203 w 794"/>
                <a:gd name="T89" fmla="*/ 143 h 427"/>
                <a:gd name="T90" fmla="*/ 235 w 794"/>
                <a:gd name="T91" fmla="*/ 107 h 427"/>
                <a:gd name="T92" fmla="*/ 325 w 794"/>
                <a:gd name="T93" fmla="*/ 69 h 427"/>
                <a:gd name="T94" fmla="*/ 358 w 794"/>
                <a:gd name="T95" fmla="*/ 81 h 427"/>
                <a:gd name="T96" fmla="*/ 390 w 794"/>
                <a:gd name="T97" fmla="*/ 93 h 427"/>
                <a:gd name="T98" fmla="*/ 427 w 794"/>
                <a:gd name="T99" fmla="*/ 89 h 427"/>
                <a:gd name="T100" fmla="*/ 454 w 794"/>
                <a:gd name="T101" fmla="*/ 87 h 427"/>
                <a:gd name="T102" fmla="*/ 490 w 794"/>
                <a:gd name="T103" fmla="*/ 75 h 427"/>
                <a:gd name="T104" fmla="*/ 516 w 794"/>
                <a:gd name="T105" fmla="*/ 67 h 427"/>
                <a:gd name="T106" fmla="*/ 554 w 794"/>
                <a:gd name="T107" fmla="*/ 51 h 427"/>
                <a:gd name="T108" fmla="*/ 575 w 794"/>
                <a:gd name="T109" fmla="*/ 27 h 427"/>
                <a:gd name="T110" fmla="*/ 606 w 794"/>
                <a:gd name="T111" fmla="*/ 14 h 427"/>
                <a:gd name="T112" fmla="*/ 642 w 794"/>
                <a:gd name="T113" fmla="*/ 9 h 427"/>
                <a:gd name="T114" fmla="*/ 671 w 794"/>
                <a:gd name="T115" fmla="*/ 16 h 427"/>
                <a:gd name="T116" fmla="*/ 674 w 794"/>
                <a:gd name="T117" fmla="*/ 40 h 427"/>
                <a:gd name="T118" fmla="*/ 685 w 794"/>
                <a:gd name="T119" fmla="*/ 59 h 427"/>
                <a:gd name="T120" fmla="*/ 708 w 794"/>
                <a:gd name="T121" fmla="*/ 58 h 427"/>
                <a:gd name="T122" fmla="*/ 727 w 794"/>
                <a:gd name="T123" fmla="*/ 8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4" h="427">
                  <a:moveTo>
                    <a:pt x="727" y="80"/>
                  </a:moveTo>
                  <a:cubicBezTo>
                    <a:pt x="717" y="84"/>
                    <a:pt x="717" y="84"/>
                    <a:pt x="717" y="84"/>
                  </a:cubicBezTo>
                  <a:cubicBezTo>
                    <a:pt x="717" y="86"/>
                    <a:pt x="717" y="86"/>
                    <a:pt x="717" y="86"/>
                  </a:cubicBezTo>
                  <a:cubicBezTo>
                    <a:pt x="723" y="93"/>
                    <a:pt x="723" y="93"/>
                    <a:pt x="723" y="93"/>
                  </a:cubicBezTo>
                  <a:cubicBezTo>
                    <a:pt x="729" y="95"/>
                    <a:pt x="729" y="95"/>
                    <a:pt x="729" y="95"/>
                  </a:cubicBezTo>
                  <a:cubicBezTo>
                    <a:pt x="733" y="105"/>
                    <a:pt x="733" y="105"/>
                    <a:pt x="733" y="105"/>
                  </a:cubicBezTo>
                  <a:cubicBezTo>
                    <a:pt x="742" y="116"/>
                    <a:pt x="742" y="116"/>
                    <a:pt x="742" y="116"/>
                  </a:cubicBezTo>
                  <a:cubicBezTo>
                    <a:pt x="748" y="129"/>
                    <a:pt x="748" y="129"/>
                    <a:pt x="748" y="129"/>
                  </a:cubicBezTo>
                  <a:cubicBezTo>
                    <a:pt x="756" y="130"/>
                    <a:pt x="756" y="130"/>
                    <a:pt x="756" y="130"/>
                  </a:cubicBezTo>
                  <a:cubicBezTo>
                    <a:pt x="758" y="135"/>
                    <a:pt x="756" y="128"/>
                    <a:pt x="756" y="136"/>
                  </a:cubicBezTo>
                  <a:cubicBezTo>
                    <a:pt x="754" y="148"/>
                    <a:pt x="753" y="140"/>
                    <a:pt x="756" y="154"/>
                  </a:cubicBezTo>
                  <a:cubicBezTo>
                    <a:pt x="756" y="158"/>
                    <a:pt x="771" y="156"/>
                    <a:pt x="772" y="156"/>
                  </a:cubicBezTo>
                  <a:cubicBezTo>
                    <a:pt x="771" y="157"/>
                    <a:pt x="777" y="160"/>
                    <a:pt x="775" y="165"/>
                  </a:cubicBezTo>
                  <a:cubicBezTo>
                    <a:pt x="773" y="169"/>
                    <a:pt x="783" y="167"/>
                    <a:pt x="780" y="173"/>
                  </a:cubicBezTo>
                  <a:cubicBezTo>
                    <a:pt x="779" y="175"/>
                    <a:pt x="787" y="173"/>
                    <a:pt x="791" y="175"/>
                  </a:cubicBezTo>
                  <a:cubicBezTo>
                    <a:pt x="794" y="176"/>
                    <a:pt x="794" y="181"/>
                    <a:pt x="793" y="182"/>
                  </a:cubicBezTo>
                  <a:cubicBezTo>
                    <a:pt x="791" y="185"/>
                    <a:pt x="790" y="183"/>
                    <a:pt x="786" y="187"/>
                  </a:cubicBezTo>
                  <a:cubicBezTo>
                    <a:pt x="780" y="191"/>
                    <a:pt x="783" y="194"/>
                    <a:pt x="783" y="195"/>
                  </a:cubicBezTo>
                  <a:cubicBezTo>
                    <a:pt x="782" y="198"/>
                    <a:pt x="780" y="199"/>
                    <a:pt x="779" y="200"/>
                  </a:cubicBezTo>
                  <a:cubicBezTo>
                    <a:pt x="772" y="196"/>
                    <a:pt x="772" y="196"/>
                    <a:pt x="772" y="196"/>
                  </a:cubicBezTo>
                  <a:cubicBezTo>
                    <a:pt x="770" y="188"/>
                    <a:pt x="770" y="188"/>
                    <a:pt x="770" y="188"/>
                  </a:cubicBezTo>
                  <a:cubicBezTo>
                    <a:pt x="761" y="188"/>
                    <a:pt x="761" y="188"/>
                    <a:pt x="761" y="188"/>
                  </a:cubicBezTo>
                  <a:cubicBezTo>
                    <a:pt x="757" y="196"/>
                    <a:pt x="757" y="196"/>
                    <a:pt x="757" y="196"/>
                  </a:cubicBezTo>
                  <a:cubicBezTo>
                    <a:pt x="737" y="198"/>
                    <a:pt x="737" y="198"/>
                    <a:pt x="737" y="198"/>
                  </a:cubicBezTo>
                  <a:cubicBezTo>
                    <a:pt x="730" y="203"/>
                    <a:pt x="726" y="194"/>
                    <a:pt x="722" y="202"/>
                  </a:cubicBezTo>
                  <a:cubicBezTo>
                    <a:pt x="713" y="203"/>
                    <a:pt x="721" y="205"/>
                    <a:pt x="712" y="204"/>
                  </a:cubicBezTo>
                  <a:cubicBezTo>
                    <a:pt x="710" y="204"/>
                    <a:pt x="711" y="216"/>
                    <a:pt x="706" y="219"/>
                  </a:cubicBezTo>
                  <a:cubicBezTo>
                    <a:pt x="703" y="220"/>
                    <a:pt x="703" y="222"/>
                    <a:pt x="699" y="222"/>
                  </a:cubicBezTo>
                  <a:cubicBezTo>
                    <a:pt x="693" y="221"/>
                    <a:pt x="697" y="217"/>
                    <a:pt x="696" y="217"/>
                  </a:cubicBezTo>
                  <a:cubicBezTo>
                    <a:pt x="690" y="216"/>
                    <a:pt x="690" y="216"/>
                    <a:pt x="690" y="216"/>
                  </a:cubicBezTo>
                  <a:cubicBezTo>
                    <a:pt x="685" y="228"/>
                    <a:pt x="685" y="228"/>
                    <a:pt x="685" y="228"/>
                  </a:cubicBezTo>
                  <a:cubicBezTo>
                    <a:pt x="670" y="234"/>
                    <a:pt x="670" y="234"/>
                    <a:pt x="670" y="234"/>
                  </a:cubicBezTo>
                  <a:cubicBezTo>
                    <a:pt x="659" y="240"/>
                    <a:pt x="659" y="240"/>
                    <a:pt x="659" y="240"/>
                  </a:cubicBezTo>
                  <a:cubicBezTo>
                    <a:pt x="638" y="246"/>
                    <a:pt x="638" y="246"/>
                    <a:pt x="638" y="246"/>
                  </a:cubicBezTo>
                  <a:cubicBezTo>
                    <a:pt x="627" y="256"/>
                    <a:pt x="627" y="256"/>
                    <a:pt x="627" y="256"/>
                  </a:cubicBezTo>
                  <a:cubicBezTo>
                    <a:pt x="610" y="261"/>
                    <a:pt x="625" y="261"/>
                    <a:pt x="609" y="276"/>
                  </a:cubicBezTo>
                  <a:cubicBezTo>
                    <a:pt x="598" y="287"/>
                    <a:pt x="580" y="290"/>
                    <a:pt x="564" y="295"/>
                  </a:cubicBezTo>
                  <a:cubicBezTo>
                    <a:pt x="551" y="288"/>
                    <a:pt x="551" y="288"/>
                    <a:pt x="551" y="288"/>
                  </a:cubicBezTo>
                  <a:cubicBezTo>
                    <a:pt x="551" y="288"/>
                    <a:pt x="545" y="290"/>
                    <a:pt x="542" y="290"/>
                  </a:cubicBezTo>
                  <a:cubicBezTo>
                    <a:pt x="539" y="291"/>
                    <a:pt x="529" y="302"/>
                    <a:pt x="529" y="302"/>
                  </a:cubicBezTo>
                  <a:cubicBezTo>
                    <a:pt x="516" y="314"/>
                    <a:pt x="516" y="314"/>
                    <a:pt x="516" y="314"/>
                  </a:cubicBezTo>
                  <a:cubicBezTo>
                    <a:pt x="511" y="317"/>
                    <a:pt x="505" y="320"/>
                    <a:pt x="498" y="320"/>
                  </a:cubicBezTo>
                  <a:cubicBezTo>
                    <a:pt x="489" y="314"/>
                    <a:pt x="489" y="314"/>
                    <a:pt x="489" y="314"/>
                  </a:cubicBezTo>
                  <a:cubicBezTo>
                    <a:pt x="480" y="314"/>
                    <a:pt x="476" y="319"/>
                    <a:pt x="481" y="326"/>
                  </a:cubicBezTo>
                  <a:cubicBezTo>
                    <a:pt x="483" y="329"/>
                    <a:pt x="481" y="331"/>
                    <a:pt x="482" y="334"/>
                  </a:cubicBezTo>
                  <a:cubicBezTo>
                    <a:pt x="482" y="339"/>
                    <a:pt x="491" y="341"/>
                    <a:pt x="490" y="345"/>
                  </a:cubicBezTo>
                  <a:cubicBezTo>
                    <a:pt x="489" y="347"/>
                    <a:pt x="484" y="347"/>
                    <a:pt x="480" y="350"/>
                  </a:cubicBezTo>
                  <a:cubicBezTo>
                    <a:pt x="477" y="352"/>
                    <a:pt x="483" y="363"/>
                    <a:pt x="481" y="363"/>
                  </a:cubicBezTo>
                  <a:cubicBezTo>
                    <a:pt x="481" y="363"/>
                    <a:pt x="476" y="375"/>
                    <a:pt x="472" y="373"/>
                  </a:cubicBezTo>
                  <a:cubicBezTo>
                    <a:pt x="470" y="371"/>
                    <a:pt x="467" y="368"/>
                    <a:pt x="465" y="364"/>
                  </a:cubicBezTo>
                  <a:cubicBezTo>
                    <a:pt x="463" y="361"/>
                    <a:pt x="456" y="358"/>
                    <a:pt x="455" y="354"/>
                  </a:cubicBezTo>
                  <a:cubicBezTo>
                    <a:pt x="452" y="350"/>
                    <a:pt x="465" y="334"/>
                    <a:pt x="464" y="333"/>
                  </a:cubicBezTo>
                  <a:cubicBezTo>
                    <a:pt x="465" y="330"/>
                    <a:pt x="465" y="330"/>
                    <a:pt x="463" y="324"/>
                  </a:cubicBezTo>
                  <a:cubicBezTo>
                    <a:pt x="463" y="321"/>
                    <a:pt x="454" y="320"/>
                    <a:pt x="452" y="317"/>
                  </a:cubicBezTo>
                  <a:cubicBezTo>
                    <a:pt x="446" y="328"/>
                    <a:pt x="446" y="328"/>
                    <a:pt x="446" y="328"/>
                  </a:cubicBezTo>
                  <a:cubicBezTo>
                    <a:pt x="438" y="333"/>
                    <a:pt x="438" y="333"/>
                    <a:pt x="438" y="333"/>
                  </a:cubicBezTo>
                  <a:cubicBezTo>
                    <a:pt x="430" y="334"/>
                    <a:pt x="443" y="343"/>
                    <a:pt x="437" y="342"/>
                  </a:cubicBezTo>
                  <a:cubicBezTo>
                    <a:pt x="436" y="341"/>
                    <a:pt x="429" y="347"/>
                    <a:pt x="423" y="344"/>
                  </a:cubicBezTo>
                  <a:cubicBezTo>
                    <a:pt x="416" y="340"/>
                    <a:pt x="407" y="339"/>
                    <a:pt x="404" y="339"/>
                  </a:cubicBezTo>
                  <a:cubicBezTo>
                    <a:pt x="395" y="343"/>
                    <a:pt x="395" y="343"/>
                    <a:pt x="395" y="343"/>
                  </a:cubicBezTo>
                  <a:cubicBezTo>
                    <a:pt x="392" y="348"/>
                    <a:pt x="391" y="354"/>
                    <a:pt x="389" y="357"/>
                  </a:cubicBezTo>
                  <a:cubicBezTo>
                    <a:pt x="381" y="368"/>
                    <a:pt x="381" y="368"/>
                    <a:pt x="381" y="368"/>
                  </a:cubicBezTo>
                  <a:cubicBezTo>
                    <a:pt x="370" y="372"/>
                    <a:pt x="379" y="375"/>
                    <a:pt x="374" y="377"/>
                  </a:cubicBezTo>
                  <a:cubicBezTo>
                    <a:pt x="372" y="378"/>
                    <a:pt x="369" y="385"/>
                    <a:pt x="362" y="387"/>
                  </a:cubicBezTo>
                  <a:cubicBezTo>
                    <a:pt x="358" y="388"/>
                    <a:pt x="352" y="393"/>
                    <a:pt x="347" y="393"/>
                  </a:cubicBezTo>
                  <a:cubicBezTo>
                    <a:pt x="345" y="393"/>
                    <a:pt x="334" y="401"/>
                    <a:pt x="333" y="403"/>
                  </a:cubicBezTo>
                  <a:cubicBezTo>
                    <a:pt x="325" y="401"/>
                    <a:pt x="303" y="395"/>
                    <a:pt x="301" y="387"/>
                  </a:cubicBezTo>
                  <a:cubicBezTo>
                    <a:pt x="299" y="380"/>
                    <a:pt x="292" y="390"/>
                    <a:pt x="286" y="383"/>
                  </a:cubicBezTo>
                  <a:cubicBezTo>
                    <a:pt x="271" y="378"/>
                    <a:pt x="271" y="378"/>
                    <a:pt x="271" y="378"/>
                  </a:cubicBezTo>
                  <a:cubicBezTo>
                    <a:pt x="261" y="378"/>
                    <a:pt x="261" y="378"/>
                    <a:pt x="261" y="378"/>
                  </a:cubicBezTo>
                  <a:cubicBezTo>
                    <a:pt x="257" y="378"/>
                    <a:pt x="239" y="380"/>
                    <a:pt x="235" y="382"/>
                  </a:cubicBezTo>
                  <a:cubicBezTo>
                    <a:pt x="238" y="393"/>
                    <a:pt x="237" y="385"/>
                    <a:pt x="237" y="398"/>
                  </a:cubicBezTo>
                  <a:cubicBezTo>
                    <a:pt x="231" y="399"/>
                    <a:pt x="238" y="412"/>
                    <a:pt x="233" y="416"/>
                  </a:cubicBezTo>
                  <a:cubicBezTo>
                    <a:pt x="216" y="420"/>
                    <a:pt x="216" y="420"/>
                    <a:pt x="216" y="420"/>
                  </a:cubicBezTo>
                  <a:cubicBezTo>
                    <a:pt x="206" y="426"/>
                    <a:pt x="206" y="426"/>
                    <a:pt x="206" y="426"/>
                  </a:cubicBezTo>
                  <a:cubicBezTo>
                    <a:pt x="188" y="426"/>
                    <a:pt x="188" y="426"/>
                    <a:pt x="188" y="426"/>
                  </a:cubicBezTo>
                  <a:cubicBezTo>
                    <a:pt x="188" y="427"/>
                    <a:pt x="179" y="421"/>
                    <a:pt x="178" y="417"/>
                  </a:cubicBezTo>
                  <a:cubicBezTo>
                    <a:pt x="173" y="404"/>
                    <a:pt x="176" y="406"/>
                    <a:pt x="172" y="404"/>
                  </a:cubicBezTo>
                  <a:cubicBezTo>
                    <a:pt x="165" y="402"/>
                    <a:pt x="165" y="405"/>
                    <a:pt x="163" y="404"/>
                  </a:cubicBezTo>
                  <a:cubicBezTo>
                    <a:pt x="163" y="403"/>
                    <a:pt x="159" y="404"/>
                    <a:pt x="153" y="409"/>
                  </a:cubicBezTo>
                  <a:cubicBezTo>
                    <a:pt x="151" y="412"/>
                    <a:pt x="147" y="420"/>
                    <a:pt x="145" y="421"/>
                  </a:cubicBezTo>
                  <a:cubicBezTo>
                    <a:pt x="143" y="423"/>
                    <a:pt x="143" y="416"/>
                    <a:pt x="141" y="417"/>
                  </a:cubicBezTo>
                  <a:cubicBezTo>
                    <a:pt x="137" y="419"/>
                    <a:pt x="138" y="413"/>
                    <a:pt x="130" y="418"/>
                  </a:cubicBezTo>
                  <a:cubicBezTo>
                    <a:pt x="127" y="420"/>
                    <a:pt x="117" y="417"/>
                    <a:pt x="129" y="413"/>
                  </a:cubicBezTo>
                  <a:cubicBezTo>
                    <a:pt x="131" y="413"/>
                    <a:pt x="147" y="401"/>
                    <a:pt x="147" y="400"/>
                  </a:cubicBezTo>
                  <a:cubicBezTo>
                    <a:pt x="148" y="398"/>
                    <a:pt x="137" y="393"/>
                    <a:pt x="136" y="393"/>
                  </a:cubicBezTo>
                  <a:cubicBezTo>
                    <a:pt x="135" y="393"/>
                    <a:pt x="130" y="401"/>
                    <a:pt x="125" y="403"/>
                  </a:cubicBezTo>
                  <a:cubicBezTo>
                    <a:pt x="117" y="405"/>
                    <a:pt x="117" y="406"/>
                    <a:pt x="113" y="407"/>
                  </a:cubicBezTo>
                  <a:cubicBezTo>
                    <a:pt x="110" y="408"/>
                    <a:pt x="109" y="404"/>
                    <a:pt x="107" y="405"/>
                  </a:cubicBezTo>
                  <a:cubicBezTo>
                    <a:pt x="104" y="406"/>
                    <a:pt x="104" y="408"/>
                    <a:pt x="102" y="408"/>
                  </a:cubicBezTo>
                  <a:cubicBezTo>
                    <a:pt x="97" y="408"/>
                    <a:pt x="100" y="401"/>
                    <a:pt x="100" y="401"/>
                  </a:cubicBezTo>
                  <a:cubicBezTo>
                    <a:pt x="104" y="399"/>
                    <a:pt x="103" y="401"/>
                    <a:pt x="109" y="399"/>
                  </a:cubicBezTo>
                  <a:cubicBezTo>
                    <a:pt x="111" y="398"/>
                    <a:pt x="117" y="396"/>
                    <a:pt x="117" y="393"/>
                  </a:cubicBezTo>
                  <a:cubicBezTo>
                    <a:pt x="114" y="382"/>
                    <a:pt x="109" y="392"/>
                    <a:pt x="107" y="388"/>
                  </a:cubicBezTo>
                  <a:cubicBezTo>
                    <a:pt x="105" y="384"/>
                    <a:pt x="102" y="386"/>
                    <a:pt x="101" y="384"/>
                  </a:cubicBezTo>
                  <a:cubicBezTo>
                    <a:pt x="99" y="379"/>
                    <a:pt x="99" y="398"/>
                    <a:pt x="95" y="384"/>
                  </a:cubicBezTo>
                  <a:cubicBezTo>
                    <a:pt x="93" y="377"/>
                    <a:pt x="98" y="377"/>
                    <a:pt x="87" y="374"/>
                  </a:cubicBezTo>
                  <a:cubicBezTo>
                    <a:pt x="87" y="374"/>
                    <a:pt x="85" y="373"/>
                    <a:pt x="84" y="373"/>
                  </a:cubicBezTo>
                  <a:cubicBezTo>
                    <a:pt x="84" y="372"/>
                    <a:pt x="85" y="371"/>
                    <a:pt x="85" y="371"/>
                  </a:cubicBezTo>
                  <a:cubicBezTo>
                    <a:pt x="85" y="371"/>
                    <a:pt x="82" y="368"/>
                    <a:pt x="81" y="368"/>
                  </a:cubicBezTo>
                  <a:cubicBezTo>
                    <a:pt x="81" y="368"/>
                    <a:pt x="78" y="370"/>
                    <a:pt x="78" y="370"/>
                  </a:cubicBezTo>
                  <a:cubicBezTo>
                    <a:pt x="78" y="370"/>
                    <a:pt x="77" y="370"/>
                    <a:pt x="76" y="370"/>
                  </a:cubicBezTo>
                  <a:cubicBezTo>
                    <a:pt x="76" y="369"/>
                    <a:pt x="79" y="369"/>
                    <a:pt x="83" y="367"/>
                  </a:cubicBezTo>
                  <a:cubicBezTo>
                    <a:pt x="85" y="367"/>
                    <a:pt x="86" y="370"/>
                    <a:pt x="88" y="370"/>
                  </a:cubicBezTo>
                  <a:cubicBezTo>
                    <a:pt x="90" y="371"/>
                    <a:pt x="94" y="370"/>
                    <a:pt x="94" y="369"/>
                  </a:cubicBezTo>
                  <a:cubicBezTo>
                    <a:pt x="95" y="368"/>
                    <a:pt x="90" y="365"/>
                    <a:pt x="91" y="360"/>
                  </a:cubicBezTo>
                  <a:cubicBezTo>
                    <a:pt x="91" y="358"/>
                    <a:pt x="93" y="358"/>
                    <a:pt x="91" y="357"/>
                  </a:cubicBezTo>
                  <a:cubicBezTo>
                    <a:pt x="89" y="356"/>
                    <a:pt x="89" y="355"/>
                    <a:pt x="89" y="355"/>
                  </a:cubicBezTo>
                  <a:cubicBezTo>
                    <a:pt x="76" y="354"/>
                    <a:pt x="76" y="354"/>
                    <a:pt x="76" y="354"/>
                  </a:cubicBezTo>
                  <a:cubicBezTo>
                    <a:pt x="76" y="354"/>
                    <a:pt x="76" y="354"/>
                    <a:pt x="74" y="353"/>
                  </a:cubicBezTo>
                  <a:cubicBezTo>
                    <a:pt x="72" y="352"/>
                    <a:pt x="70" y="351"/>
                    <a:pt x="70" y="351"/>
                  </a:cubicBezTo>
                  <a:cubicBezTo>
                    <a:pt x="66" y="348"/>
                    <a:pt x="66" y="348"/>
                    <a:pt x="66" y="348"/>
                  </a:cubicBezTo>
                  <a:cubicBezTo>
                    <a:pt x="66" y="348"/>
                    <a:pt x="62" y="349"/>
                    <a:pt x="61" y="349"/>
                  </a:cubicBezTo>
                  <a:cubicBezTo>
                    <a:pt x="61" y="349"/>
                    <a:pt x="62" y="353"/>
                    <a:pt x="62" y="353"/>
                  </a:cubicBezTo>
                  <a:cubicBezTo>
                    <a:pt x="61" y="354"/>
                    <a:pt x="61" y="358"/>
                    <a:pt x="57" y="355"/>
                  </a:cubicBezTo>
                  <a:cubicBezTo>
                    <a:pt x="56" y="354"/>
                    <a:pt x="53" y="351"/>
                    <a:pt x="52" y="351"/>
                  </a:cubicBezTo>
                  <a:cubicBezTo>
                    <a:pt x="51" y="352"/>
                    <a:pt x="47" y="351"/>
                    <a:pt x="47" y="350"/>
                  </a:cubicBezTo>
                  <a:cubicBezTo>
                    <a:pt x="46" y="349"/>
                    <a:pt x="43" y="348"/>
                    <a:pt x="43" y="348"/>
                  </a:cubicBezTo>
                  <a:cubicBezTo>
                    <a:pt x="43" y="348"/>
                    <a:pt x="46" y="344"/>
                    <a:pt x="45" y="343"/>
                  </a:cubicBezTo>
                  <a:cubicBezTo>
                    <a:pt x="44" y="343"/>
                    <a:pt x="50" y="345"/>
                    <a:pt x="50" y="345"/>
                  </a:cubicBezTo>
                  <a:cubicBezTo>
                    <a:pt x="50" y="345"/>
                    <a:pt x="50" y="340"/>
                    <a:pt x="51" y="340"/>
                  </a:cubicBezTo>
                  <a:cubicBezTo>
                    <a:pt x="52" y="339"/>
                    <a:pt x="49" y="339"/>
                    <a:pt x="48" y="338"/>
                  </a:cubicBezTo>
                  <a:cubicBezTo>
                    <a:pt x="47" y="337"/>
                    <a:pt x="46" y="334"/>
                    <a:pt x="46" y="334"/>
                  </a:cubicBezTo>
                  <a:cubicBezTo>
                    <a:pt x="46" y="334"/>
                    <a:pt x="44" y="333"/>
                    <a:pt x="44" y="332"/>
                  </a:cubicBezTo>
                  <a:cubicBezTo>
                    <a:pt x="43" y="328"/>
                    <a:pt x="46" y="325"/>
                    <a:pt x="47" y="325"/>
                  </a:cubicBezTo>
                  <a:cubicBezTo>
                    <a:pt x="48" y="326"/>
                    <a:pt x="48" y="326"/>
                    <a:pt x="49" y="326"/>
                  </a:cubicBezTo>
                  <a:cubicBezTo>
                    <a:pt x="51" y="327"/>
                    <a:pt x="51" y="327"/>
                    <a:pt x="51" y="327"/>
                  </a:cubicBezTo>
                  <a:cubicBezTo>
                    <a:pt x="51" y="327"/>
                    <a:pt x="53" y="330"/>
                    <a:pt x="53" y="330"/>
                  </a:cubicBezTo>
                  <a:cubicBezTo>
                    <a:pt x="54" y="330"/>
                    <a:pt x="57" y="333"/>
                    <a:pt x="57" y="333"/>
                  </a:cubicBezTo>
                  <a:cubicBezTo>
                    <a:pt x="57" y="333"/>
                    <a:pt x="59" y="337"/>
                    <a:pt x="60" y="338"/>
                  </a:cubicBezTo>
                  <a:cubicBezTo>
                    <a:pt x="61" y="338"/>
                    <a:pt x="61" y="336"/>
                    <a:pt x="63" y="336"/>
                  </a:cubicBezTo>
                  <a:cubicBezTo>
                    <a:pt x="65" y="337"/>
                    <a:pt x="67" y="339"/>
                    <a:pt x="68" y="338"/>
                  </a:cubicBezTo>
                  <a:cubicBezTo>
                    <a:pt x="69" y="338"/>
                    <a:pt x="70" y="333"/>
                    <a:pt x="70" y="333"/>
                  </a:cubicBezTo>
                  <a:cubicBezTo>
                    <a:pt x="70" y="333"/>
                    <a:pt x="64" y="329"/>
                    <a:pt x="63" y="329"/>
                  </a:cubicBezTo>
                  <a:cubicBezTo>
                    <a:pt x="63" y="328"/>
                    <a:pt x="61" y="327"/>
                    <a:pt x="61" y="326"/>
                  </a:cubicBezTo>
                  <a:cubicBezTo>
                    <a:pt x="60" y="326"/>
                    <a:pt x="58" y="325"/>
                    <a:pt x="58" y="325"/>
                  </a:cubicBezTo>
                  <a:cubicBezTo>
                    <a:pt x="58" y="325"/>
                    <a:pt x="57" y="322"/>
                    <a:pt x="57" y="322"/>
                  </a:cubicBezTo>
                  <a:cubicBezTo>
                    <a:pt x="56" y="321"/>
                    <a:pt x="57" y="319"/>
                    <a:pt x="57" y="319"/>
                  </a:cubicBezTo>
                  <a:cubicBezTo>
                    <a:pt x="58" y="318"/>
                    <a:pt x="60" y="317"/>
                    <a:pt x="61" y="317"/>
                  </a:cubicBezTo>
                  <a:cubicBezTo>
                    <a:pt x="62" y="317"/>
                    <a:pt x="65" y="316"/>
                    <a:pt x="65" y="316"/>
                  </a:cubicBezTo>
                  <a:cubicBezTo>
                    <a:pt x="66" y="311"/>
                    <a:pt x="66" y="311"/>
                    <a:pt x="66" y="311"/>
                  </a:cubicBezTo>
                  <a:cubicBezTo>
                    <a:pt x="66" y="311"/>
                    <a:pt x="68" y="307"/>
                    <a:pt x="68" y="307"/>
                  </a:cubicBezTo>
                  <a:cubicBezTo>
                    <a:pt x="67" y="307"/>
                    <a:pt x="60" y="310"/>
                    <a:pt x="60" y="309"/>
                  </a:cubicBezTo>
                  <a:cubicBezTo>
                    <a:pt x="59" y="309"/>
                    <a:pt x="57" y="309"/>
                    <a:pt x="57" y="308"/>
                  </a:cubicBezTo>
                  <a:cubicBezTo>
                    <a:pt x="56" y="307"/>
                    <a:pt x="56" y="305"/>
                    <a:pt x="56" y="304"/>
                  </a:cubicBezTo>
                  <a:cubicBezTo>
                    <a:pt x="56" y="303"/>
                    <a:pt x="57" y="301"/>
                    <a:pt x="57" y="301"/>
                  </a:cubicBezTo>
                  <a:cubicBezTo>
                    <a:pt x="57" y="301"/>
                    <a:pt x="56" y="299"/>
                    <a:pt x="55" y="299"/>
                  </a:cubicBezTo>
                  <a:cubicBezTo>
                    <a:pt x="55" y="298"/>
                    <a:pt x="54" y="296"/>
                    <a:pt x="54" y="296"/>
                  </a:cubicBezTo>
                  <a:cubicBezTo>
                    <a:pt x="54" y="296"/>
                    <a:pt x="47" y="292"/>
                    <a:pt x="47" y="292"/>
                  </a:cubicBezTo>
                  <a:cubicBezTo>
                    <a:pt x="47" y="291"/>
                    <a:pt x="47" y="288"/>
                    <a:pt x="48" y="288"/>
                  </a:cubicBezTo>
                  <a:cubicBezTo>
                    <a:pt x="48" y="287"/>
                    <a:pt x="47" y="285"/>
                    <a:pt x="49" y="283"/>
                  </a:cubicBezTo>
                  <a:cubicBezTo>
                    <a:pt x="52" y="281"/>
                    <a:pt x="54" y="275"/>
                    <a:pt x="54" y="275"/>
                  </a:cubicBezTo>
                  <a:cubicBezTo>
                    <a:pt x="54" y="275"/>
                    <a:pt x="47" y="274"/>
                    <a:pt x="47" y="274"/>
                  </a:cubicBezTo>
                  <a:cubicBezTo>
                    <a:pt x="46" y="274"/>
                    <a:pt x="43" y="278"/>
                    <a:pt x="43" y="278"/>
                  </a:cubicBezTo>
                  <a:cubicBezTo>
                    <a:pt x="43" y="278"/>
                    <a:pt x="39" y="279"/>
                    <a:pt x="39" y="280"/>
                  </a:cubicBezTo>
                  <a:cubicBezTo>
                    <a:pt x="38" y="280"/>
                    <a:pt x="33" y="281"/>
                    <a:pt x="33" y="282"/>
                  </a:cubicBezTo>
                  <a:cubicBezTo>
                    <a:pt x="32" y="282"/>
                    <a:pt x="30" y="284"/>
                    <a:pt x="29" y="284"/>
                  </a:cubicBezTo>
                  <a:cubicBezTo>
                    <a:pt x="28" y="285"/>
                    <a:pt x="24" y="287"/>
                    <a:pt x="24" y="287"/>
                  </a:cubicBezTo>
                  <a:cubicBezTo>
                    <a:pt x="24" y="287"/>
                    <a:pt x="20" y="287"/>
                    <a:pt x="20" y="287"/>
                  </a:cubicBezTo>
                  <a:cubicBezTo>
                    <a:pt x="20" y="286"/>
                    <a:pt x="20" y="279"/>
                    <a:pt x="20" y="279"/>
                  </a:cubicBezTo>
                  <a:cubicBezTo>
                    <a:pt x="20" y="279"/>
                    <a:pt x="22" y="278"/>
                    <a:pt x="22" y="277"/>
                  </a:cubicBezTo>
                  <a:cubicBezTo>
                    <a:pt x="22" y="277"/>
                    <a:pt x="21" y="273"/>
                    <a:pt x="20" y="272"/>
                  </a:cubicBezTo>
                  <a:cubicBezTo>
                    <a:pt x="20" y="272"/>
                    <a:pt x="20" y="267"/>
                    <a:pt x="20" y="266"/>
                  </a:cubicBezTo>
                  <a:cubicBezTo>
                    <a:pt x="20" y="264"/>
                    <a:pt x="19" y="261"/>
                    <a:pt x="19" y="261"/>
                  </a:cubicBezTo>
                  <a:cubicBezTo>
                    <a:pt x="18" y="256"/>
                    <a:pt x="18" y="256"/>
                    <a:pt x="18" y="256"/>
                  </a:cubicBezTo>
                  <a:cubicBezTo>
                    <a:pt x="19" y="252"/>
                    <a:pt x="19" y="252"/>
                    <a:pt x="19" y="252"/>
                  </a:cubicBezTo>
                  <a:cubicBezTo>
                    <a:pt x="20" y="250"/>
                    <a:pt x="20" y="250"/>
                    <a:pt x="20" y="250"/>
                  </a:cubicBezTo>
                  <a:cubicBezTo>
                    <a:pt x="20" y="250"/>
                    <a:pt x="22" y="246"/>
                    <a:pt x="22" y="246"/>
                  </a:cubicBezTo>
                  <a:cubicBezTo>
                    <a:pt x="22" y="245"/>
                    <a:pt x="24" y="241"/>
                    <a:pt x="24" y="241"/>
                  </a:cubicBezTo>
                  <a:cubicBezTo>
                    <a:pt x="25" y="240"/>
                    <a:pt x="31" y="234"/>
                    <a:pt x="31" y="234"/>
                  </a:cubicBezTo>
                  <a:cubicBezTo>
                    <a:pt x="34" y="230"/>
                    <a:pt x="34" y="230"/>
                    <a:pt x="34" y="230"/>
                  </a:cubicBezTo>
                  <a:cubicBezTo>
                    <a:pt x="34" y="230"/>
                    <a:pt x="38" y="230"/>
                    <a:pt x="39" y="230"/>
                  </a:cubicBezTo>
                  <a:cubicBezTo>
                    <a:pt x="39" y="230"/>
                    <a:pt x="43" y="227"/>
                    <a:pt x="43" y="227"/>
                  </a:cubicBezTo>
                  <a:cubicBezTo>
                    <a:pt x="44" y="225"/>
                    <a:pt x="44" y="225"/>
                    <a:pt x="44" y="225"/>
                  </a:cubicBezTo>
                  <a:cubicBezTo>
                    <a:pt x="47" y="225"/>
                    <a:pt x="47" y="225"/>
                    <a:pt x="47" y="225"/>
                  </a:cubicBezTo>
                  <a:cubicBezTo>
                    <a:pt x="47" y="225"/>
                    <a:pt x="49" y="223"/>
                    <a:pt x="50" y="223"/>
                  </a:cubicBezTo>
                  <a:cubicBezTo>
                    <a:pt x="50" y="223"/>
                    <a:pt x="52" y="223"/>
                    <a:pt x="54" y="223"/>
                  </a:cubicBezTo>
                  <a:cubicBezTo>
                    <a:pt x="56" y="223"/>
                    <a:pt x="57" y="222"/>
                    <a:pt x="58" y="222"/>
                  </a:cubicBezTo>
                  <a:cubicBezTo>
                    <a:pt x="58" y="223"/>
                    <a:pt x="62" y="227"/>
                    <a:pt x="62" y="227"/>
                  </a:cubicBezTo>
                  <a:cubicBezTo>
                    <a:pt x="74" y="225"/>
                    <a:pt x="74" y="225"/>
                    <a:pt x="74" y="225"/>
                  </a:cubicBezTo>
                  <a:cubicBezTo>
                    <a:pt x="79" y="223"/>
                    <a:pt x="79" y="223"/>
                    <a:pt x="79" y="223"/>
                  </a:cubicBezTo>
                  <a:cubicBezTo>
                    <a:pt x="79" y="223"/>
                    <a:pt x="79" y="220"/>
                    <a:pt x="79" y="220"/>
                  </a:cubicBezTo>
                  <a:cubicBezTo>
                    <a:pt x="78" y="219"/>
                    <a:pt x="73" y="218"/>
                    <a:pt x="73" y="218"/>
                  </a:cubicBezTo>
                  <a:cubicBezTo>
                    <a:pt x="73" y="218"/>
                    <a:pt x="72" y="218"/>
                    <a:pt x="73" y="218"/>
                  </a:cubicBezTo>
                  <a:cubicBezTo>
                    <a:pt x="73" y="217"/>
                    <a:pt x="75" y="213"/>
                    <a:pt x="75" y="213"/>
                  </a:cubicBezTo>
                  <a:cubicBezTo>
                    <a:pt x="76" y="213"/>
                    <a:pt x="77" y="213"/>
                    <a:pt x="79" y="213"/>
                  </a:cubicBezTo>
                  <a:cubicBezTo>
                    <a:pt x="81" y="213"/>
                    <a:pt x="85" y="213"/>
                    <a:pt x="85" y="213"/>
                  </a:cubicBezTo>
                  <a:cubicBezTo>
                    <a:pt x="85" y="213"/>
                    <a:pt x="87" y="215"/>
                    <a:pt x="85" y="216"/>
                  </a:cubicBezTo>
                  <a:cubicBezTo>
                    <a:pt x="84" y="217"/>
                    <a:pt x="83" y="217"/>
                    <a:pt x="83" y="218"/>
                  </a:cubicBezTo>
                  <a:cubicBezTo>
                    <a:pt x="83" y="218"/>
                    <a:pt x="83" y="220"/>
                    <a:pt x="84" y="220"/>
                  </a:cubicBezTo>
                  <a:cubicBezTo>
                    <a:pt x="84" y="220"/>
                    <a:pt x="89" y="219"/>
                    <a:pt x="89" y="219"/>
                  </a:cubicBezTo>
                  <a:cubicBezTo>
                    <a:pt x="89" y="219"/>
                    <a:pt x="90" y="217"/>
                    <a:pt x="92" y="217"/>
                  </a:cubicBezTo>
                  <a:cubicBezTo>
                    <a:pt x="93" y="216"/>
                    <a:pt x="96" y="215"/>
                    <a:pt x="96" y="215"/>
                  </a:cubicBezTo>
                  <a:cubicBezTo>
                    <a:pt x="106" y="214"/>
                    <a:pt x="106" y="214"/>
                    <a:pt x="106" y="214"/>
                  </a:cubicBezTo>
                  <a:cubicBezTo>
                    <a:pt x="113" y="212"/>
                    <a:pt x="113" y="212"/>
                    <a:pt x="113" y="212"/>
                  </a:cubicBezTo>
                  <a:cubicBezTo>
                    <a:pt x="113" y="212"/>
                    <a:pt x="121" y="207"/>
                    <a:pt x="123" y="207"/>
                  </a:cubicBezTo>
                  <a:cubicBezTo>
                    <a:pt x="126" y="208"/>
                    <a:pt x="128" y="208"/>
                    <a:pt x="129" y="207"/>
                  </a:cubicBezTo>
                  <a:cubicBezTo>
                    <a:pt x="130" y="206"/>
                    <a:pt x="132" y="203"/>
                    <a:pt x="132" y="203"/>
                  </a:cubicBezTo>
                  <a:cubicBezTo>
                    <a:pt x="130" y="202"/>
                    <a:pt x="130" y="202"/>
                    <a:pt x="130" y="202"/>
                  </a:cubicBezTo>
                  <a:cubicBezTo>
                    <a:pt x="125" y="202"/>
                    <a:pt x="125" y="202"/>
                    <a:pt x="125" y="202"/>
                  </a:cubicBezTo>
                  <a:cubicBezTo>
                    <a:pt x="125" y="202"/>
                    <a:pt x="120" y="203"/>
                    <a:pt x="120" y="203"/>
                  </a:cubicBezTo>
                  <a:cubicBezTo>
                    <a:pt x="119" y="202"/>
                    <a:pt x="116" y="202"/>
                    <a:pt x="117" y="201"/>
                  </a:cubicBezTo>
                  <a:cubicBezTo>
                    <a:pt x="118" y="199"/>
                    <a:pt x="118" y="199"/>
                    <a:pt x="120" y="197"/>
                  </a:cubicBezTo>
                  <a:cubicBezTo>
                    <a:pt x="121" y="196"/>
                    <a:pt x="122" y="195"/>
                    <a:pt x="123" y="194"/>
                  </a:cubicBezTo>
                  <a:cubicBezTo>
                    <a:pt x="125" y="194"/>
                    <a:pt x="125" y="193"/>
                    <a:pt x="127" y="192"/>
                  </a:cubicBezTo>
                  <a:cubicBezTo>
                    <a:pt x="129" y="191"/>
                    <a:pt x="129" y="191"/>
                    <a:pt x="133" y="189"/>
                  </a:cubicBezTo>
                  <a:cubicBezTo>
                    <a:pt x="137" y="188"/>
                    <a:pt x="145" y="182"/>
                    <a:pt x="146" y="182"/>
                  </a:cubicBezTo>
                  <a:cubicBezTo>
                    <a:pt x="147" y="182"/>
                    <a:pt x="148" y="183"/>
                    <a:pt x="152" y="181"/>
                  </a:cubicBezTo>
                  <a:cubicBezTo>
                    <a:pt x="157" y="180"/>
                    <a:pt x="160" y="177"/>
                    <a:pt x="159" y="177"/>
                  </a:cubicBezTo>
                  <a:cubicBezTo>
                    <a:pt x="158" y="177"/>
                    <a:pt x="156" y="176"/>
                    <a:pt x="154" y="177"/>
                  </a:cubicBezTo>
                  <a:cubicBezTo>
                    <a:pt x="151" y="178"/>
                    <a:pt x="153" y="176"/>
                    <a:pt x="149" y="178"/>
                  </a:cubicBezTo>
                  <a:cubicBezTo>
                    <a:pt x="144" y="181"/>
                    <a:pt x="137" y="183"/>
                    <a:pt x="135" y="183"/>
                  </a:cubicBezTo>
                  <a:cubicBezTo>
                    <a:pt x="133" y="182"/>
                    <a:pt x="131" y="181"/>
                    <a:pt x="129" y="179"/>
                  </a:cubicBezTo>
                  <a:cubicBezTo>
                    <a:pt x="126" y="177"/>
                    <a:pt x="120" y="177"/>
                    <a:pt x="120" y="176"/>
                  </a:cubicBezTo>
                  <a:cubicBezTo>
                    <a:pt x="119" y="176"/>
                    <a:pt x="111" y="179"/>
                    <a:pt x="111" y="179"/>
                  </a:cubicBezTo>
                  <a:cubicBezTo>
                    <a:pt x="111" y="179"/>
                    <a:pt x="100" y="180"/>
                    <a:pt x="97" y="180"/>
                  </a:cubicBezTo>
                  <a:cubicBezTo>
                    <a:pt x="95" y="180"/>
                    <a:pt x="89" y="179"/>
                    <a:pt x="88" y="179"/>
                  </a:cubicBezTo>
                  <a:cubicBezTo>
                    <a:pt x="88" y="179"/>
                    <a:pt x="82" y="181"/>
                    <a:pt x="82" y="181"/>
                  </a:cubicBezTo>
                  <a:cubicBezTo>
                    <a:pt x="81" y="181"/>
                    <a:pt x="77" y="187"/>
                    <a:pt x="75" y="188"/>
                  </a:cubicBezTo>
                  <a:cubicBezTo>
                    <a:pt x="73" y="189"/>
                    <a:pt x="68" y="188"/>
                    <a:pt x="68" y="188"/>
                  </a:cubicBezTo>
                  <a:cubicBezTo>
                    <a:pt x="68" y="188"/>
                    <a:pt x="66" y="190"/>
                    <a:pt x="64" y="191"/>
                  </a:cubicBezTo>
                  <a:cubicBezTo>
                    <a:pt x="62" y="192"/>
                    <a:pt x="59" y="194"/>
                    <a:pt x="57" y="195"/>
                  </a:cubicBezTo>
                  <a:cubicBezTo>
                    <a:pt x="55" y="196"/>
                    <a:pt x="54" y="204"/>
                    <a:pt x="54" y="205"/>
                  </a:cubicBezTo>
                  <a:cubicBezTo>
                    <a:pt x="53" y="207"/>
                    <a:pt x="48" y="214"/>
                    <a:pt x="48" y="214"/>
                  </a:cubicBezTo>
                  <a:cubicBezTo>
                    <a:pt x="43" y="219"/>
                    <a:pt x="43" y="219"/>
                    <a:pt x="43" y="219"/>
                  </a:cubicBezTo>
                  <a:cubicBezTo>
                    <a:pt x="43" y="219"/>
                    <a:pt x="39" y="223"/>
                    <a:pt x="38" y="223"/>
                  </a:cubicBezTo>
                  <a:cubicBezTo>
                    <a:pt x="37" y="224"/>
                    <a:pt x="31" y="230"/>
                    <a:pt x="31" y="230"/>
                  </a:cubicBezTo>
                  <a:cubicBezTo>
                    <a:pt x="31" y="230"/>
                    <a:pt x="29" y="229"/>
                    <a:pt x="29" y="229"/>
                  </a:cubicBezTo>
                  <a:cubicBezTo>
                    <a:pt x="29" y="229"/>
                    <a:pt x="25" y="235"/>
                    <a:pt x="25" y="235"/>
                  </a:cubicBezTo>
                  <a:cubicBezTo>
                    <a:pt x="25" y="235"/>
                    <a:pt x="23" y="240"/>
                    <a:pt x="22" y="241"/>
                  </a:cubicBezTo>
                  <a:cubicBezTo>
                    <a:pt x="22" y="242"/>
                    <a:pt x="18" y="248"/>
                    <a:pt x="18" y="248"/>
                  </a:cubicBezTo>
                  <a:cubicBezTo>
                    <a:pt x="17" y="250"/>
                    <a:pt x="17" y="250"/>
                    <a:pt x="17" y="250"/>
                  </a:cubicBezTo>
                  <a:cubicBezTo>
                    <a:pt x="16" y="254"/>
                    <a:pt x="16" y="254"/>
                    <a:pt x="16" y="254"/>
                  </a:cubicBezTo>
                  <a:cubicBezTo>
                    <a:pt x="16" y="254"/>
                    <a:pt x="14" y="256"/>
                    <a:pt x="14" y="255"/>
                  </a:cubicBezTo>
                  <a:cubicBezTo>
                    <a:pt x="14" y="254"/>
                    <a:pt x="14" y="250"/>
                    <a:pt x="15" y="249"/>
                  </a:cubicBezTo>
                  <a:cubicBezTo>
                    <a:pt x="16" y="248"/>
                    <a:pt x="16" y="246"/>
                    <a:pt x="16" y="246"/>
                  </a:cubicBezTo>
                  <a:cubicBezTo>
                    <a:pt x="15" y="241"/>
                    <a:pt x="15" y="241"/>
                    <a:pt x="15" y="241"/>
                  </a:cubicBezTo>
                  <a:cubicBezTo>
                    <a:pt x="15" y="241"/>
                    <a:pt x="14" y="243"/>
                    <a:pt x="15" y="240"/>
                  </a:cubicBezTo>
                  <a:cubicBezTo>
                    <a:pt x="16" y="237"/>
                    <a:pt x="15" y="237"/>
                    <a:pt x="16" y="236"/>
                  </a:cubicBezTo>
                  <a:cubicBezTo>
                    <a:pt x="18" y="235"/>
                    <a:pt x="17" y="235"/>
                    <a:pt x="20" y="233"/>
                  </a:cubicBezTo>
                  <a:cubicBezTo>
                    <a:pt x="22" y="231"/>
                    <a:pt x="21" y="230"/>
                    <a:pt x="22" y="230"/>
                  </a:cubicBezTo>
                  <a:cubicBezTo>
                    <a:pt x="24" y="229"/>
                    <a:pt x="24" y="229"/>
                    <a:pt x="26" y="228"/>
                  </a:cubicBezTo>
                  <a:cubicBezTo>
                    <a:pt x="29" y="226"/>
                    <a:pt x="30" y="225"/>
                    <a:pt x="31" y="224"/>
                  </a:cubicBezTo>
                  <a:cubicBezTo>
                    <a:pt x="31" y="223"/>
                    <a:pt x="36" y="221"/>
                    <a:pt x="35" y="220"/>
                  </a:cubicBezTo>
                  <a:cubicBezTo>
                    <a:pt x="35" y="219"/>
                    <a:pt x="36" y="217"/>
                    <a:pt x="33" y="217"/>
                  </a:cubicBezTo>
                  <a:cubicBezTo>
                    <a:pt x="31" y="217"/>
                    <a:pt x="27" y="219"/>
                    <a:pt x="25" y="220"/>
                  </a:cubicBezTo>
                  <a:cubicBezTo>
                    <a:pt x="22" y="221"/>
                    <a:pt x="19" y="223"/>
                    <a:pt x="19" y="223"/>
                  </a:cubicBezTo>
                  <a:cubicBezTo>
                    <a:pt x="19" y="223"/>
                    <a:pt x="12" y="225"/>
                    <a:pt x="11" y="225"/>
                  </a:cubicBezTo>
                  <a:cubicBezTo>
                    <a:pt x="10" y="224"/>
                    <a:pt x="8" y="225"/>
                    <a:pt x="7" y="225"/>
                  </a:cubicBezTo>
                  <a:cubicBezTo>
                    <a:pt x="5" y="226"/>
                    <a:pt x="1" y="224"/>
                    <a:pt x="1" y="224"/>
                  </a:cubicBezTo>
                  <a:cubicBezTo>
                    <a:pt x="0" y="217"/>
                    <a:pt x="0" y="217"/>
                    <a:pt x="0" y="217"/>
                  </a:cubicBezTo>
                  <a:cubicBezTo>
                    <a:pt x="0" y="217"/>
                    <a:pt x="0" y="217"/>
                    <a:pt x="0" y="217"/>
                  </a:cubicBezTo>
                  <a:cubicBezTo>
                    <a:pt x="1" y="217"/>
                    <a:pt x="1" y="218"/>
                    <a:pt x="1" y="218"/>
                  </a:cubicBezTo>
                  <a:cubicBezTo>
                    <a:pt x="1" y="218"/>
                    <a:pt x="1" y="218"/>
                    <a:pt x="1" y="218"/>
                  </a:cubicBezTo>
                  <a:cubicBezTo>
                    <a:pt x="2" y="219"/>
                    <a:pt x="7" y="219"/>
                    <a:pt x="7" y="219"/>
                  </a:cubicBezTo>
                  <a:cubicBezTo>
                    <a:pt x="11" y="215"/>
                    <a:pt x="11" y="215"/>
                    <a:pt x="11" y="215"/>
                  </a:cubicBezTo>
                  <a:cubicBezTo>
                    <a:pt x="16" y="208"/>
                    <a:pt x="16" y="208"/>
                    <a:pt x="16" y="208"/>
                  </a:cubicBezTo>
                  <a:cubicBezTo>
                    <a:pt x="11" y="197"/>
                    <a:pt x="11" y="197"/>
                    <a:pt x="11" y="197"/>
                  </a:cubicBezTo>
                  <a:cubicBezTo>
                    <a:pt x="11" y="197"/>
                    <a:pt x="11" y="197"/>
                    <a:pt x="11" y="197"/>
                  </a:cubicBezTo>
                  <a:cubicBezTo>
                    <a:pt x="11" y="197"/>
                    <a:pt x="11" y="197"/>
                    <a:pt x="11" y="197"/>
                  </a:cubicBezTo>
                  <a:cubicBezTo>
                    <a:pt x="11" y="197"/>
                    <a:pt x="11" y="197"/>
                    <a:pt x="11" y="197"/>
                  </a:cubicBezTo>
                  <a:cubicBezTo>
                    <a:pt x="11" y="196"/>
                    <a:pt x="12" y="192"/>
                    <a:pt x="12" y="191"/>
                  </a:cubicBezTo>
                  <a:cubicBezTo>
                    <a:pt x="12" y="190"/>
                    <a:pt x="14" y="186"/>
                    <a:pt x="14" y="186"/>
                  </a:cubicBezTo>
                  <a:cubicBezTo>
                    <a:pt x="16" y="183"/>
                    <a:pt x="16" y="183"/>
                    <a:pt x="16" y="183"/>
                  </a:cubicBezTo>
                  <a:cubicBezTo>
                    <a:pt x="16" y="183"/>
                    <a:pt x="20" y="182"/>
                    <a:pt x="21" y="182"/>
                  </a:cubicBezTo>
                  <a:cubicBezTo>
                    <a:pt x="23" y="182"/>
                    <a:pt x="18" y="176"/>
                    <a:pt x="18" y="175"/>
                  </a:cubicBezTo>
                  <a:cubicBezTo>
                    <a:pt x="18" y="174"/>
                    <a:pt x="16" y="169"/>
                    <a:pt x="16" y="169"/>
                  </a:cubicBezTo>
                  <a:cubicBezTo>
                    <a:pt x="16" y="169"/>
                    <a:pt x="11" y="166"/>
                    <a:pt x="10" y="166"/>
                  </a:cubicBezTo>
                  <a:cubicBezTo>
                    <a:pt x="9" y="166"/>
                    <a:pt x="4" y="165"/>
                    <a:pt x="2" y="164"/>
                  </a:cubicBezTo>
                  <a:cubicBezTo>
                    <a:pt x="2" y="164"/>
                    <a:pt x="2" y="164"/>
                    <a:pt x="2" y="164"/>
                  </a:cubicBezTo>
                  <a:cubicBezTo>
                    <a:pt x="2" y="164"/>
                    <a:pt x="2" y="164"/>
                    <a:pt x="2" y="164"/>
                  </a:cubicBezTo>
                  <a:cubicBezTo>
                    <a:pt x="2" y="164"/>
                    <a:pt x="1" y="163"/>
                    <a:pt x="1" y="162"/>
                  </a:cubicBezTo>
                  <a:cubicBezTo>
                    <a:pt x="1" y="162"/>
                    <a:pt x="1" y="162"/>
                    <a:pt x="1" y="162"/>
                  </a:cubicBezTo>
                  <a:cubicBezTo>
                    <a:pt x="1" y="162"/>
                    <a:pt x="1" y="162"/>
                    <a:pt x="1" y="162"/>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2" y="159"/>
                    <a:pt x="5" y="158"/>
                    <a:pt x="5" y="158"/>
                  </a:cubicBezTo>
                  <a:cubicBezTo>
                    <a:pt x="9" y="155"/>
                    <a:pt x="9" y="155"/>
                    <a:pt x="9" y="155"/>
                  </a:cubicBezTo>
                  <a:cubicBezTo>
                    <a:pt x="8" y="151"/>
                    <a:pt x="8" y="151"/>
                    <a:pt x="8" y="151"/>
                  </a:cubicBezTo>
                  <a:cubicBezTo>
                    <a:pt x="8" y="151"/>
                    <a:pt x="12" y="148"/>
                    <a:pt x="13" y="147"/>
                  </a:cubicBezTo>
                  <a:cubicBezTo>
                    <a:pt x="15" y="146"/>
                    <a:pt x="22" y="144"/>
                    <a:pt x="22" y="144"/>
                  </a:cubicBezTo>
                  <a:cubicBezTo>
                    <a:pt x="25" y="139"/>
                    <a:pt x="25" y="139"/>
                    <a:pt x="25" y="139"/>
                  </a:cubicBezTo>
                  <a:cubicBezTo>
                    <a:pt x="30" y="138"/>
                    <a:pt x="30" y="138"/>
                    <a:pt x="30" y="138"/>
                  </a:cubicBezTo>
                  <a:cubicBezTo>
                    <a:pt x="32" y="135"/>
                    <a:pt x="32" y="135"/>
                    <a:pt x="32" y="135"/>
                  </a:cubicBezTo>
                  <a:cubicBezTo>
                    <a:pt x="37" y="136"/>
                    <a:pt x="37" y="136"/>
                    <a:pt x="37" y="136"/>
                  </a:cubicBezTo>
                  <a:cubicBezTo>
                    <a:pt x="45" y="141"/>
                    <a:pt x="45" y="141"/>
                    <a:pt x="45" y="141"/>
                  </a:cubicBezTo>
                  <a:cubicBezTo>
                    <a:pt x="45" y="141"/>
                    <a:pt x="51" y="138"/>
                    <a:pt x="52" y="137"/>
                  </a:cubicBezTo>
                  <a:cubicBezTo>
                    <a:pt x="54" y="136"/>
                    <a:pt x="56" y="136"/>
                    <a:pt x="56" y="136"/>
                  </a:cubicBezTo>
                  <a:cubicBezTo>
                    <a:pt x="59" y="134"/>
                    <a:pt x="59" y="134"/>
                    <a:pt x="59" y="134"/>
                  </a:cubicBezTo>
                  <a:cubicBezTo>
                    <a:pt x="59" y="134"/>
                    <a:pt x="64" y="132"/>
                    <a:pt x="65" y="131"/>
                  </a:cubicBezTo>
                  <a:cubicBezTo>
                    <a:pt x="65" y="131"/>
                    <a:pt x="65" y="131"/>
                    <a:pt x="65" y="131"/>
                  </a:cubicBezTo>
                  <a:cubicBezTo>
                    <a:pt x="65" y="131"/>
                    <a:pt x="65" y="131"/>
                    <a:pt x="65" y="131"/>
                  </a:cubicBezTo>
                  <a:cubicBezTo>
                    <a:pt x="67" y="150"/>
                    <a:pt x="62" y="140"/>
                    <a:pt x="72" y="147"/>
                  </a:cubicBezTo>
                  <a:cubicBezTo>
                    <a:pt x="73" y="148"/>
                    <a:pt x="72" y="149"/>
                    <a:pt x="73" y="150"/>
                  </a:cubicBezTo>
                  <a:cubicBezTo>
                    <a:pt x="73" y="152"/>
                    <a:pt x="80" y="155"/>
                    <a:pt x="80" y="155"/>
                  </a:cubicBezTo>
                  <a:cubicBezTo>
                    <a:pt x="80" y="155"/>
                    <a:pt x="86" y="155"/>
                    <a:pt x="86" y="156"/>
                  </a:cubicBezTo>
                  <a:cubicBezTo>
                    <a:pt x="87" y="157"/>
                    <a:pt x="93" y="160"/>
                    <a:pt x="93" y="160"/>
                  </a:cubicBezTo>
                  <a:cubicBezTo>
                    <a:pt x="106" y="157"/>
                    <a:pt x="106" y="157"/>
                    <a:pt x="106" y="157"/>
                  </a:cubicBezTo>
                  <a:cubicBezTo>
                    <a:pt x="112" y="163"/>
                    <a:pt x="112" y="163"/>
                    <a:pt x="112" y="163"/>
                  </a:cubicBezTo>
                  <a:cubicBezTo>
                    <a:pt x="119" y="161"/>
                    <a:pt x="119" y="161"/>
                    <a:pt x="119" y="161"/>
                  </a:cubicBezTo>
                  <a:cubicBezTo>
                    <a:pt x="119" y="161"/>
                    <a:pt x="122" y="162"/>
                    <a:pt x="124" y="163"/>
                  </a:cubicBezTo>
                  <a:cubicBezTo>
                    <a:pt x="126" y="164"/>
                    <a:pt x="132" y="163"/>
                    <a:pt x="134" y="162"/>
                  </a:cubicBezTo>
                  <a:cubicBezTo>
                    <a:pt x="136" y="162"/>
                    <a:pt x="141" y="159"/>
                    <a:pt x="143" y="160"/>
                  </a:cubicBezTo>
                  <a:cubicBezTo>
                    <a:pt x="145" y="160"/>
                    <a:pt x="154" y="158"/>
                    <a:pt x="154" y="158"/>
                  </a:cubicBezTo>
                  <a:cubicBezTo>
                    <a:pt x="159" y="154"/>
                    <a:pt x="159" y="154"/>
                    <a:pt x="159" y="154"/>
                  </a:cubicBezTo>
                  <a:cubicBezTo>
                    <a:pt x="169" y="149"/>
                    <a:pt x="169" y="149"/>
                    <a:pt x="169" y="149"/>
                  </a:cubicBezTo>
                  <a:cubicBezTo>
                    <a:pt x="180" y="161"/>
                    <a:pt x="180" y="161"/>
                    <a:pt x="180" y="161"/>
                  </a:cubicBezTo>
                  <a:cubicBezTo>
                    <a:pt x="180" y="161"/>
                    <a:pt x="191" y="159"/>
                    <a:pt x="192" y="159"/>
                  </a:cubicBezTo>
                  <a:cubicBezTo>
                    <a:pt x="194" y="159"/>
                    <a:pt x="202" y="156"/>
                    <a:pt x="202" y="156"/>
                  </a:cubicBezTo>
                  <a:cubicBezTo>
                    <a:pt x="202" y="156"/>
                    <a:pt x="204" y="153"/>
                    <a:pt x="203" y="150"/>
                  </a:cubicBezTo>
                  <a:cubicBezTo>
                    <a:pt x="203" y="148"/>
                    <a:pt x="202" y="146"/>
                    <a:pt x="202" y="146"/>
                  </a:cubicBezTo>
                  <a:cubicBezTo>
                    <a:pt x="202" y="146"/>
                    <a:pt x="200" y="144"/>
                    <a:pt x="203" y="143"/>
                  </a:cubicBezTo>
                  <a:cubicBezTo>
                    <a:pt x="206" y="142"/>
                    <a:pt x="207" y="140"/>
                    <a:pt x="209" y="139"/>
                  </a:cubicBezTo>
                  <a:cubicBezTo>
                    <a:pt x="212" y="137"/>
                    <a:pt x="214" y="134"/>
                    <a:pt x="215" y="133"/>
                  </a:cubicBezTo>
                  <a:cubicBezTo>
                    <a:pt x="216" y="133"/>
                    <a:pt x="218" y="129"/>
                    <a:pt x="219" y="129"/>
                  </a:cubicBezTo>
                  <a:cubicBezTo>
                    <a:pt x="219" y="128"/>
                    <a:pt x="221" y="125"/>
                    <a:pt x="221" y="124"/>
                  </a:cubicBezTo>
                  <a:cubicBezTo>
                    <a:pt x="222" y="124"/>
                    <a:pt x="227" y="119"/>
                    <a:pt x="227" y="119"/>
                  </a:cubicBezTo>
                  <a:cubicBezTo>
                    <a:pt x="229" y="116"/>
                    <a:pt x="229" y="116"/>
                    <a:pt x="229" y="116"/>
                  </a:cubicBezTo>
                  <a:cubicBezTo>
                    <a:pt x="229" y="116"/>
                    <a:pt x="233" y="108"/>
                    <a:pt x="235" y="107"/>
                  </a:cubicBezTo>
                  <a:cubicBezTo>
                    <a:pt x="237" y="107"/>
                    <a:pt x="248" y="98"/>
                    <a:pt x="250" y="99"/>
                  </a:cubicBezTo>
                  <a:cubicBezTo>
                    <a:pt x="252" y="99"/>
                    <a:pt x="259" y="93"/>
                    <a:pt x="261" y="91"/>
                  </a:cubicBezTo>
                  <a:cubicBezTo>
                    <a:pt x="263" y="90"/>
                    <a:pt x="263" y="88"/>
                    <a:pt x="268" y="87"/>
                  </a:cubicBezTo>
                  <a:cubicBezTo>
                    <a:pt x="272" y="87"/>
                    <a:pt x="300" y="83"/>
                    <a:pt x="300" y="83"/>
                  </a:cubicBezTo>
                  <a:cubicBezTo>
                    <a:pt x="316" y="78"/>
                    <a:pt x="316" y="78"/>
                    <a:pt x="316" y="78"/>
                  </a:cubicBezTo>
                  <a:cubicBezTo>
                    <a:pt x="324" y="72"/>
                    <a:pt x="324" y="72"/>
                    <a:pt x="324" y="72"/>
                  </a:cubicBezTo>
                  <a:cubicBezTo>
                    <a:pt x="325" y="69"/>
                    <a:pt x="325" y="69"/>
                    <a:pt x="325" y="69"/>
                  </a:cubicBezTo>
                  <a:cubicBezTo>
                    <a:pt x="334" y="69"/>
                    <a:pt x="334" y="69"/>
                    <a:pt x="334" y="69"/>
                  </a:cubicBezTo>
                  <a:cubicBezTo>
                    <a:pt x="334" y="69"/>
                    <a:pt x="333" y="73"/>
                    <a:pt x="333" y="73"/>
                  </a:cubicBezTo>
                  <a:cubicBezTo>
                    <a:pt x="333" y="74"/>
                    <a:pt x="332" y="75"/>
                    <a:pt x="335" y="76"/>
                  </a:cubicBezTo>
                  <a:cubicBezTo>
                    <a:pt x="338" y="78"/>
                    <a:pt x="341" y="80"/>
                    <a:pt x="342" y="80"/>
                  </a:cubicBezTo>
                  <a:cubicBezTo>
                    <a:pt x="343" y="80"/>
                    <a:pt x="345" y="81"/>
                    <a:pt x="346" y="81"/>
                  </a:cubicBezTo>
                  <a:cubicBezTo>
                    <a:pt x="347" y="82"/>
                    <a:pt x="352" y="83"/>
                    <a:pt x="352" y="83"/>
                  </a:cubicBezTo>
                  <a:cubicBezTo>
                    <a:pt x="352" y="83"/>
                    <a:pt x="358" y="81"/>
                    <a:pt x="358" y="81"/>
                  </a:cubicBezTo>
                  <a:cubicBezTo>
                    <a:pt x="358" y="80"/>
                    <a:pt x="361" y="79"/>
                    <a:pt x="363" y="78"/>
                  </a:cubicBezTo>
                  <a:cubicBezTo>
                    <a:pt x="365" y="77"/>
                    <a:pt x="373" y="75"/>
                    <a:pt x="373" y="75"/>
                  </a:cubicBezTo>
                  <a:cubicBezTo>
                    <a:pt x="373" y="75"/>
                    <a:pt x="375" y="78"/>
                    <a:pt x="376" y="78"/>
                  </a:cubicBezTo>
                  <a:cubicBezTo>
                    <a:pt x="376" y="79"/>
                    <a:pt x="380" y="81"/>
                    <a:pt x="379" y="83"/>
                  </a:cubicBezTo>
                  <a:cubicBezTo>
                    <a:pt x="379" y="84"/>
                    <a:pt x="379" y="87"/>
                    <a:pt x="379" y="87"/>
                  </a:cubicBezTo>
                  <a:cubicBezTo>
                    <a:pt x="385" y="90"/>
                    <a:pt x="385" y="90"/>
                    <a:pt x="385" y="90"/>
                  </a:cubicBezTo>
                  <a:cubicBezTo>
                    <a:pt x="385" y="90"/>
                    <a:pt x="389" y="92"/>
                    <a:pt x="390" y="93"/>
                  </a:cubicBezTo>
                  <a:cubicBezTo>
                    <a:pt x="391" y="93"/>
                    <a:pt x="397" y="94"/>
                    <a:pt x="397" y="94"/>
                  </a:cubicBezTo>
                  <a:cubicBezTo>
                    <a:pt x="398" y="87"/>
                    <a:pt x="398" y="87"/>
                    <a:pt x="398" y="87"/>
                  </a:cubicBezTo>
                  <a:cubicBezTo>
                    <a:pt x="398" y="87"/>
                    <a:pt x="400" y="85"/>
                    <a:pt x="403" y="85"/>
                  </a:cubicBezTo>
                  <a:cubicBezTo>
                    <a:pt x="406" y="85"/>
                    <a:pt x="411" y="85"/>
                    <a:pt x="411" y="85"/>
                  </a:cubicBezTo>
                  <a:cubicBezTo>
                    <a:pt x="411" y="85"/>
                    <a:pt x="415" y="86"/>
                    <a:pt x="415" y="87"/>
                  </a:cubicBezTo>
                  <a:cubicBezTo>
                    <a:pt x="415" y="88"/>
                    <a:pt x="420" y="91"/>
                    <a:pt x="420" y="91"/>
                  </a:cubicBezTo>
                  <a:cubicBezTo>
                    <a:pt x="427" y="89"/>
                    <a:pt x="427" y="89"/>
                    <a:pt x="427" y="89"/>
                  </a:cubicBezTo>
                  <a:cubicBezTo>
                    <a:pt x="430" y="90"/>
                    <a:pt x="430" y="90"/>
                    <a:pt x="430" y="90"/>
                  </a:cubicBezTo>
                  <a:cubicBezTo>
                    <a:pt x="439" y="91"/>
                    <a:pt x="439" y="91"/>
                    <a:pt x="439" y="91"/>
                  </a:cubicBezTo>
                  <a:cubicBezTo>
                    <a:pt x="439" y="91"/>
                    <a:pt x="441" y="91"/>
                    <a:pt x="441" y="90"/>
                  </a:cubicBezTo>
                  <a:cubicBezTo>
                    <a:pt x="442" y="89"/>
                    <a:pt x="442" y="86"/>
                    <a:pt x="442" y="86"/>
                  </a:cubicBezTo>
                  <a:cubicBezTo>
                    <a:pt x="442" y="86"/>
                    <a:pt x="441" y="86"/>
                    <a:pt x="444" y="85"/>
                  </a:cubicBezTo>
                  <a:cubicBezTo>
                    <a:pt x="447" y="85"/>
                    <a:pt x="446" y="84"/>
                    <a:pt x="447" y="85"/>
                  </a:cubicBezTo>
                  <a:cubicBezTo>
                    <a:pt x="448" y="86"/>
                    <a:pt x="452" y="86"/>
                    <a:pt x="454" y="87"/>
                  </a:cubicBezTo>
                  <a:cubicBezTo>
                    <a:pt x="455" y="87"/>
                    <a:pt x="459" y="88"/>
                    <a:pt x="460" y="88"/>
                  </a:cubicBezTo>
                  <a:cubicBezTo>
                    <a:pt x="461" y="88"/>
                    <a:pt x="471" y="87"/>
                    <a:pt x="471" y="87"/>
                  </a:cubicBezTo>
                  <a:cubicBezTo>
                    <a:pt x="471" y="87"/>
                    <a:pt x="469" y="88"/>
                    <a:pt x="473" y="86"/>
                  </a:cubicBezTo>
                  <a:cubicBezTo>
                    <a:pt x="477" y="84"/>
                    <a:pt x="482" y="81"/>
                    <a:pt x="482" y="81"/>
                  </a:cubicBezTo>
                  <a:cubicBezTo>
                    <a:pt x="482" y="81"/>
                    <a:pt x="482" y="81"/>
                    <a:pt x="485" y="80"/>
                  </a:cubicBezTo>
                  <a:cubicBezTo>
                    <a:pt x="488" y="79"/>
                    <a:pt x="488" y="75"/>
                    <a:pt x="488" y="75"/>
                  </a:cubicBezTo>
                  <a:cubicBezTo>
                    <a:pt x="488" y="75"/>
                    <a:pt x="488" y="75"/>
                    <a:pt x="490" y="75"/>
                  </a:cubicBezTo>
                  <a:cubicBezTo>
                    <a:pt x="491" y="74"/>
                    <a:pt x="497" y="73"/>
                    <a:pt x="497" y="73"/>
                  </a:cubicBezTo>
                  <a:cubicBezTo>
                    <a:pt x="497" y="73"/>
                    <a:pt x="498" y="71"/>
                    <a:pt x="499" y="70"/>
                  </a:cubicBezTo>
                  <a:cubicBezTo>
                    <a:pt x="500" y="70"/>
                    <a:pt x="502" y="68"/>
                    <a:pt x="502" y="68"/>
                  </a:cubicBezTo>
                  <a:cubicBezTo>
                    <a:pt x="503" y="68"/>
                    <a:pt x="503" y="68"/>
                    <a:pt x="503" y="68"/>
                  </a:cubicBezTo>
                  <a:cubicBezTo>
                    <a:pt x="507" y="67"/>
                    <a:pt x="507" y="67"/>
                    <a:pt x="507" y="67"/>
                  </a:cubicBezTo>
                  <a:cubicBezTo>
                    <a:pt x="508" y="65"/>
                    <a:pt x="508" y="65"/>
                    <a:pt x="508" y="65"/>
                  </a:cubicBezTo>
                  <a:cubicBezTo>
                    <a:pt x="516" y="67"/>
                    <a:pt x="516" y="67"/>
                    <a:pt x="516" y="67"/>
                  </a:cubicBezTo>
                  <a:cubicBezTo>
                    <a:pt x="516" y="67"/>
                    <a:pt x="523" y="68"/>
                    <a:pt x="524" y="67"/>
                  </a:cubicBezTo>
                  <a:cubicBezTo>
                    <a:pt x="526" y="67"/>
                    <a:pt x="529" y="62"/>
                    <a:pt x="531" y="63"/>
                  </a:cubicBezTo>
                  <a:cubicBezTo>
                    <a:pt x="532" y="63"/>
                    <a:pt x="534" y="65"/>
                    <a:pt x="535" y="64"/>
                  </a:cubicBezTo>
                  <a:cubicBezTo>
                    <a:pt x="536" y="64"/>
                    <a:pt x="537" y="66"/>
                    <a:pt x="540" y="64"/>
                  </a:cubicBezTo>
                  <a:cubicBezTo>
                    <a:pt x="544" y="61"/>
                    <a:pt x="547" y="57"/>
                    <a:pt x="547" y="57"/>
                  </a:cubicBezTo>
                  <a:cubicBezTo>
                    <a:pt x="547" y="57"/>
                    <a:pt x="546" y="55"/>
                    <a:pt x="549" y="54"/>
                  </a:cubicBezTo>
                  <a:cubicBezTo>
                    <a:pt x="552" y="52"/>
                    <a:pt x="552" y="51"/>
                    <a:pt x="554" y="51"/>
                  </a:cubicBezTo>
                  <a:cubicBezTo>
                    <a:pt x="556" y="50"/>
                    <a:pt x="556" y="51"/>
                    <a:pt x="557" y="49"/>
                  </a:cubicBezTo>
                  <a:cubicBezTo>
                    <a:pt x="557" y="47"/>
                    <a:pt x="557" y="45"/>
                    <a:pt x="558" y="44"/>
                  </a:cubicBezTo>
                  <a:cubicBezTo>
                    <a:pt x="559" y="44"/>
                    <a:pt x="560" y="42"/>
                    <a:pt x="562" y="42"/>
                  </a:cubicBezTo>
                  <a:cubicBezTo>
                    <a:pt x="563" y="41"/>
                    <a:pt x="565" y="40"/>
                    <a:pt x="565" y="38"/>
                  </a:cubicBezTo>
                  <a:cubicBezTo>
                    <a:pt x="566" y="36"/>
                    <a:pt x="564" y="37"/>
                    <a:pt x="566" y="36"/>
                  </a:cubicBezTo>
                  <a:cubicBezTo>
                    <a:pt x="568" y="34"/>
                    <a:pt x="569" y="33"/>
                    <a:pt x="571" y="31"/>
                  </a:cubicBezTo>
                  <a:cubicBezTo>
                    <a:pt x="573" y="30"/>
                    <a:pt x="574" y="29"/>
                    <a:pt x="575" y="27"/>
                  </a:cubicBezTo>
                  <a:cubicBezTo>
                    <a:pt x="575" y="25"/>
                    <a:pt x="575" y="24"/>
                    <a:pt x="576" y="21"/>
                  </a:cubicBezTo>
                  <a:cubicBezTo>
                    <a:pt x="578" y="18"/>
                    <a:pt x="576" y="16"/>
                    <a:pt x="579" y="16"/>
                  </a:cubicBezTo>
                  <a:cubicBezTo>
                    <a:pt x="580" y="16"/>
                    <a:pt x="580" y="16"/>
                    <a:pt x="581" y="16"/>
                  </a:cubicBezTo>
                  <a:cubicBezTo>
                    <a:pt x="581" y="18"/>
                    <a:pt x="583" y="19"/>
                    <a:pt x="585" y="20"/>
                  </a:cubicBezTo>
                  <a:cubicBezTo>
                    <a:pt x="588" y="21"/>
                    <a:pt x="596" y="17"/>
                    <a:pt x="596" y="17"/>
                  </a:cubicBezTo>
                  <a:cubicBezTo>
                    <a:pt x="601" y="15"/>
                    <a:pt x="601" y="15"/>
                    <a:pt x="601" y="15"/>
                  </a:cubicBezTo>
                  <a:cubicBezTo>
                    <a:pt x="606" y="14"/>
                    <a:pt x="606" y="14"/>
                    <a:pt x="606" y="14"/>
                  </a:cubicBezTo>
                  <a:cubicBezTo>
                    <a:pt x="606" y="14"/>
                    <a:pt x="618" y="13"/>
                    <a:pt x="620" y="12"/>
                  </a:cubicBezTo>
                  <a:cubicBezTo>
                    <a:pt x="623" y="10"/>
                    <a:pt x="623" y="8"/>
                    <a:pt x="623" y="8"/>
                  </a:cubicBezTo>
                  <a:cubicBezTo>
                    <a:pt x="622" y="5"/>
                    <a:pt x="622" y="5"/>
                    <a:pt x="622" y="5"/>
                  </a:cubicBezTo>
                  <a:cubicBezTo>
                    <a:pt x="622" y="5"/>
                    <a:pt x="628" y="2"/>
                    <a:pt x="631" y="1"/>
                  </a:cubicBezTo>
                  <a:cubicBezTo>
                    <a:pt x="633" y="0"/>
                    <a:pt x="635" y="2"/>
                    <a:pt x="635" y="2"/>
                  </a:cubicBezTo>
                  <a:cubicBezTo>
                    <a:pt x="638" y="5"/>
                    <a:pt x="638" y="5"/>
                    <a:pt x="638" y="5"/>
                  </a:cubicBezTo>
                  <a:cubicBezTo>
                    <a:pt x="642" y="9"/>
                    <a:pt x="642" y="9"/>
                    <a:pt x="642" y="9"/>
                  </a:cubicBezTo>
                  <a:cubicBezTo>
                    <a:pt x="647" y="10"/>
                    <a:pt x="647" y="10"/>
                    <a:pt x="647" y="10"/>
                  </a:cubicBezTo>
                  <a:cubicBezTo>
                    <a:pt x="647" y="10"/>
                    <a:pt x="650" y="13"/>
                    <a:pt x="651" y="14"/>
                  </a:cubicBezTo>
                  <a:cubicBezTo>
                    <a:pt x="651" y="16"/>
                    <a:pt x="651" y="16"/>
                    <a:pt x="651" y="16"/>
                  </a:cubicBezTo>
                  <a:cubicBezTo>
                    <a:pt x="657" y="16"/>
                    <a:pt x="657" y="16"/>
                    <a:pt x="657" y="16"/>
                  </a:cubicBezTo>
                  <a:cubicBezTo>
                    <a:pt x="662" y="14"/>
                    <a:pt x="662" y="14"/>
                    <a:pt x="662" y="14"/>
                  </a:cubicBezTo>
                  <a:cubicBezTo>
                    <a:pt x="667" y="17"/>
                    <a:pt x="667" y="17"/>
                    <a:pt x="667" y="17"/>
                  </a:cubicBezTo>
                  <a:cubicBezTo>
                    <a:pt x="671" y="16"/>
                    <a:pt x="671" y="16"/>
                    <a:pt x="671" y="16"/>
                  </a:cubicBezTo>
                  <a:cubicBezTo>
                    <a:pt x="672" y="16"/>
                    <a:pt x="672" y="17"/>
                    <a:pt x="673" y="17"/>
                  </a:cubicBezTo>
                  <a:cubicBezTo>
                    <a:pt x="673" y="18"/>
                    <a:pt x="673" y="19"/>
                    <a:pt x="673" y="20"/>
                  </a:cubicBezTo>
                  <a:cubicBezTo>
                    <a:pt x="674" y="22"/>
                    <a:pt x="675" y="22"/>
                    <a:pt x="675" y="22"/>
                  </a:cubicBezTo>
                  <a:cubicBezTo>
                    <a:pt x="677" y="25"/>
                    <a:pt x="677" y="25"/>
                    <a:pt x="677" y="25"/>
                  </a:cubicBezTo>
                  <a:cubicBezTo>
                    <a:pt x="678" y="28"/>
                    <a:pt x="678" y="28"/>
                    <a:pt x="678" y="28"/>
                  </a:cubicBezTo>
                  <a:cubicBezTo>
                    <a:pt x="677" y="33"/>
                    <a:pt x="677" y="33"/>
                    <a:pt x="677" y="33"/>
                  </a:cubicBezTo>
                  <a:cubicBezTo>
                    <a:pt x="677" y="33"/>
                    <a:pt x="675" y="38"/>
                    <a:pt x="674" y="40"/>
                  </a:cubicBezTo>
                  <a:cubicBezTo>
                    <a:pt x="673" y="42"/>
                    <a:pt x="676" y="44"/>
                    <a:pt x="676" y="44"/>
                  </a:cubicBezTo>
                  <a:cubicBezTo>
                    <a:pt x="677" y="46"/>
                    <a:pt x="677" y="46"/>
                    <a:pt x="677" y="46"/>
                  </a:cubicBezTo>
                  <a:cubicBezTo>
                    <a:pt x="677" y="46"/>
                    <a:pt x="678" y="49"/>
                    <a:pt x="679" y="50"/>
                  </a:cubicBezTo>
                  <a:cubicBezTo>
                    <a:pt x="679" y="51"/>
                    <a:pt x="679" y="51"/>
                    <a:pt x="679" y="51"/>
                  </a:cubicBezTo>
                  <a:cubicBezTo>
                    <a:pt x="679" y="51"/>
                    <a:pt x="682" y="53"/>
                    <a:pt x="683" y="54"/>
                  </a:cubicBezTo>
                  <a:cubicBezTo>
                    <a:pt x="684" y="54"/>
                    <a:pt x="684" y="55"/>
                    <a:pt x="685" y="56"/>
                  </a:cubicBezTo>
                  <a:cubicBezTo>
                    <a:pt x="686" y="57"/>
                    <a:pt x="685" y="59"/>
                    <a:pt x="685" y="59"/>
                  </a:cubicBezTo>
                  <a:cubicBezTo>
                    <a:pt x="682" y="62"/>
                    <a:pt x="682" y="62"/>
                    <a:pt x="682" y="62"/>
                  </a:cubicBezTo>
                  <a:cubicBezTo>
                    <a:pt x="682" y="62"/>
                    <a:pt x="687" y="62"/>
                    <a:pt x="689" y="62"/>
                  </a:cubicBezTo>
                  <a:cubicBezTo>
                    <a:pt x="691" y="62"/>
                    <a:pt x="691" y="62"/>
                    <a:pt x="692" y="62"/>
                  </a:cubicBezTo>
                  <a:cubicBezTo>
                    <a:pt x="693" y="62"/>
                    <a:pt x="697" y="63"/>
                    <a:pt x="697" y="63"/>
                  </a:cubicBezTo>
                  <a:cubicBezTo>
                    <a:pt x="697" y="63"/>
                    <a:pt x="699" y="62"/>
                    <a:pt x="700" y="62"/>
                  </a:cubicBezTo>
                  <a:cubicBezTo>
                    <a:pt x="702" y="61"/>
                    <a:pt x="704" y="61"/>
                    <a:pt x="704" y="61"/>
                  </a:cubicBezTo>
                  <a:cubicBezTo>
                    <a:pt x="708" y="58"/>
                    <a:pt x="708" y="58"/>
                    <a:pt x="708" y="58"/>
                  </a:cubicBezTo>
                  <a:cubicBezTo>
                    <a:pt x="708" y="58"/>
                    <a:pt x="713" y="59"/>
                    <a:pt x="715" y="59"/>
                  </a:cubicBezTo>
                  <a:cubicBezTo>
                    <a:pt x="716" y="59"/>
                    <a:pt x="719" y="59"/>
                    <a:pt x="720" y="58"/>
                  </a:cubicBezTo>
                  <a:cubicBezTo>
                    <a:pt x="721" y="58"/>
                    <a:pt x="725" y="60"/>
                    <a:pt x="725" y="60"/>
                  </a:cubicBezTo>
                  <a:cubicBezTo>
                    <a:pt x="725" y="60"/>
                    <a:pt x="727" y="62"/>
                    <a:pt x="728" y="63"/>
                  </a:cubicBezTo>
                  <a:cubicBezTo>
                    <a:pt x="727" y="66"/>
                    <a:pt x="726" y="68"/>
                    <a:pt x="726" y="69"/>
                  </a:cubicBezTo>
                  <a:cubicBezTo>
                    <a:pt x="727" y="70"/>
                    <a:pt x="730" y="72"/>
                    <a:pt x="731" y="74"/>
                  </a:cubicBezTo>
                  <a:cubicBezTo>
                    <a:pt x="731" y="75"/>
                    <a:pt x="727" y="80"/>
                    <a:pt x="727" y="80"/>
                  </a:cubicBezTo>
                  <a:close/>
                  <a:moveTo>
                    <a:pt x="0" y="164"/>
                  </a:moveTo>
                  <a:cubicBezTo>
                    <a:pt x="0" y="164"/>
                    <a:pt x="0" y="164"/>
                    <a:pt x="0" y="164"/>
                  </a:cubicBezTo>
                  <a:cubicBezTo>
                    <a:pt x="0" y="164"/>
                    <a:pt x="0" y="164"/>
                    <a:pt x="0" y="164"/>
                  </a:cubicBezTo>
                  <a:cubicBezTo>
                    <a:pt x="0" y="164"/>
                    <a:pt x="0" y="164"/>
                    <a:pt x="0" y="164"/>
                  </a:cubicBezTo>
                  <a:cubicBezTo>
                    <a:pt x="0" y="164"/>
                    <a:pt x="0" y="164"/>
                    <a:pt x="0" y="164"/>
                  </a:cubicBezTo>
                  <a:cubicBezTo>
                    <a:pt x="0" y="164"/>
                    <a:pt x="0" y="164"/>
                    <a:pt x="0" y="164"/>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4" name="Freeform 223">
              <a:extLst>
                <a:ext uri="{FF2B5EF4-FFF2-40B4-BE49-F238E27FC236}">
                  <a16:creationId xmlns:a16="http://schemas.microsoft.com/office/drawing/2014/main" id="{26F1BF3C-129A-E1A9-9B1C-3E3A89850FEB}"/>
                </a:ext>
              </a:extLst>
            </p:cNvPr>
            <p:cNvSpPr>
              <a:spLocks noEditPoints="1"/>
            </p:cNvSpPr>
            <p:nvPr/>
          </p:nvSpPr>
          <p:spPr bwMode="auto">
            <a:xfrm>
              <a:off x="5477832" y="363798"/>
              <a:ext cx="722326" cy="1278502"/>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5" name="Freeform 2051">
              <a:extLst>
                <a:ext uri="{FF2B5EF4-FFF2-40B4-BE49-F238E27FC236}">
                  <a16:creationId xmlns:a16="http://schemas.microsoft.com/office/drawing/2014/main" id="{D9606AC0-B1FE-6A5A-2655-2DB46D76E2AB}"/>
                </a:ext>
              </a:extLst>
            </p:cNvPr>
            <p:cNvSpPr>
              <a:spLocks noEditPoints="1"/>
            </p:cNvSpPr>
            <p:nvPr/>
          </p:nvSpPr>
          <p:spPr bwMode="auto">
            <a:xfrm>
              <a:off x="8031808" y="1593291"/>
              <a:ext cx="1169794" cy="1439380"/>
            </a:xfrm>
            <a:custGeom>
              <a:avLst/>
              <a:gdLst>
                <a:gd name="T0" fmla="*/ 181 w 513"/>
                <a:gd name="T1" fmla="*/ 422 h 651"/>
                <a:gd name="T2" fmla="*/ 256 w 513"/>
                <a:gd name="T3" fmla="*/ 393 h 651"/>
                <a:gd name="T4" fmla="*/ 306 w 513"/>
                <a:gd name="T5" fmla="*/ 401 h 651"/>
                <a:gd name="T6" fmla="*/ 324 w 513"/>
                <a:gd name="T7" fmla="*/ 460 h 651"/>
                <a:gd name="T8" fmla="*/ 371 w 513"/>
                <a:gd name="T9" fmla="*/ 452 h 651"/>
                <a:gd name="T10" fmla="*/ 360 w 513"/>
                <a:gd name="T11" fmla="*/ 484 h 651"/>
                <a:gd name="T12" fmla="*/ 347 w 513"/>
                <a:gd name="T13" fmla="*/ 509 h 651"/>
                <a:gd name="T14" fmla="*/ 350 w 513"/>
                <a:gd name="T15" fmla="*/ 469 h 651"/>
                <a:gd name="T16" fmla="*/ 277 w 513"/>
                <a:gd name="T17" fmla="*/ 474 h 651"/>
                <a:gd name="T18" fmla="*/ 278 w 513"/>
                <a:gd name="T19" fmla="*/ 512 h 651"/>
                <a:gd name="T20" fmla="*/ 245 w 513"/>
                <a:gd name="T21" fmla="*/ 518 h 651"/>
                <a:gd name="T22" fmla="*/ 231 w 513"/>
                <a:gd name="T23" fmla="*/ 531 h 651"/>
                <a:gd name="T24" fmla="*/ 260 w 513"/>
                <a:gd name="T25" fmla="*/ 538 h 651"/>
                <a:gd name="T26" fmla="*/ 291 w 513"/>
                <a:gd name="T27" fmla="*/ 568 h 651"/>
                <a:gd name="T28" fmla="*/ 316 w 513"/>
                <a:gd name="T29" fmla="*/ 588 h 651"/>
                <a:gd name="T30" fmla="*/ 362 w 513"/>
                <a:gd name="T31" fmla="*/ 598 h 651"/>
                <a:gd name="T32" fmla="*/ 365 w 513"/>
                <a:gd name="T33" fmla="*/ 636 h 651"/>
                <a:gd name="T34" fmla="*/ 388 w 513"/>
                <a:gd name="T35" fmla="*/ 615 h 651"/>
                <a:gd name="T36" fmla="*/ 442 w 513"/>
                <a:gd name="T37" fmla="*/ 609 h 651"/>
                <a:gd name="T38" fmla="*/ 492 w 513"/>
                <a:gd name="T39" fmla="*/ 651 h 651"/>
                <a:gd name="T40" fmla="*/ 513 w 513"/>
                <a:gd name="T41" fmla="*/ 644 h 651"/>
                <a:gd name="T42" fmla="*/ 449 w 513"/>
                <a:gd name="T43" fmla="*/ 465 h 651"/>
                <a:gd name="T44" fmla="*/ 513 w 513"/>
                <a:gd name="T45" fmla="*/ 163 h 651"/>
                <a:gd name="T46" fmla="*/ 494 w 513"/>
                <a:gd name="T47" fmla="*/ 176 h 651"/>
                <a:gd name="T48" fmla="*/ 426 w 513"/>
                <a:gd name="T49" fmla="*/ 157 h 651"/>
                <a:gd name="T50" fmla="*/ 375 w 513"/>
                <a:gd name="T51" fmla="*/ 166 h 651"/>
                <a:gd name="T52" fmla="*/ 334 w 513"/>
                <a:gd name="T53" fmla="*/ 197 h 651"/>
                <a:gd name="T54" fmla="*/ 289 w 513"/>
                <a:gd name="T55" fmla="*/ 184 h 651"/>
                <a:gd name="T56" fmla="*/ 295 w 513"/>
                <a:gd name="T57" fmla="*/ 204 h 651"/>
                <a:gd name="T58" fmla="*/ 276 w 513"/>
                <a:gd name="T59" fmla="*/ 197 h 651"/>
                <a:gd name="T60" fmla="*/ 246 w 513"/>
                <a:gd name="T61" fmla="*/ 178 h 651"/>
                <a:gd name="T62" fmla="*/ 190 w 513"/>
                <a:gd name="T63" fmla="*/ 175 h 651"/>
                <a:gd name="T64" fmla="*/ 160 w 513"/>
                <a:gd name="T65" fmla="*/ 172 h 651"/>
                <a:gd name="T66" fmla="*/ 139 w 513"/>
                <a:gd name="T67" fmla="*/ 169 h 651"/>
                <a:gd name="T68" fmla="*/ 109 w 513"/>
                <a:gd name="T69" fmla="*/ 195 h 651"/>
                <a:gd name="T70" fmla="*/ 76 w 513"/>
                <a:gd name="T71" fmla="*/ 231 h 651"/>
                <a:gd name="T72" fmla="*/ 54 w 513"/>
                <a:gd name="T73" fmla="*/ 248 h 651"/>
                <a:gd name="T74" fmla="*/ 61 w 513"/>
                <a:gd name="T75" fmla="*/ 279 h 651"/>
                <a:gd name="T76" fmla="*/ 13 w 513"/>
                <a:gd name="T77" fmla="*/ 278 h 651"/>
                <a:gd name="T78" fmla="*/ 19 w 513"/>
                <a:gd name="T79" fmla="*/ 323 h 651"/>
                <a:gd name="T80" fmla="*/ 35 w 513"/>
                <a:gd name="T81" fmla="*/ 367 h 651"/>
                <a:gd name="T82" fmla="*/ 56 w 513"/>
                <a:gd name="T83" fmla="*/ 388 h 651"/>
                <a:gd name="T84" fmla="*/ 93 w 513"/>
                <a:gd name="T85" fmla="*/ 389 h 651"/>
                <a:gd name="T86" fmla="*/ 139 w 513"/>
                <a:gd name="T87" fmla="*/ 432 h 651"/>
                <a:gd name="T88" fmla="*/ 123 w 513"/>
                <a:gd name="T89" fmla="*/ 427 h 651"/>
                <a:gd name="T90" fmla="*/ 151 w 513"/>
                <a:gd name="T91" fmla="*/ 441 h 651"/>
                <a:gd name="T92" fmla="*/ 513 w 513"/>
                <a:gd name="T93" fmla="*/ 0 h 651"/>
                <a:gd name="T94" fmla="*/ 470 w 513"/>
                <a:gd name="T95" fmla="*/ 10 h 651"/>
                <a:gd name="T96" fmla="*/ 489 w 513"/>
                <a:gd name="T97" fmla="*/ 28 h 651"/>
                <a:gd name="T98" fmla="*/ 496 w 513"/>
                <a:gd name="T99" fmla="*/ 37 h 651"/>
                <a:gd name="T100" fmla="*/ 513 w 513"/>
                <a:gd name="T101" fmla="*/ 0 h 651"/>
                <a:gd name="T102" fmla="*/ 513 w 513"/>
                <a:gd name="T103" fmla="*/ 49 h 651"/>
                <a:gd name="T104" fmla="*/ 479 w 513"/>
                <a:gd name="T105" fmla="*/ 65 h 651"/>
                <a:gd name="T106" fmla="*/ 491 w 513"/>
                <a:gd name="T107" fmla="*/ 93 h 651"/>
                <a:gd name="T108" fmla="*/ 489 w 513"/>
                <a:gd name="T109" fmla="*/ 110 h 651"/>
                <a:gd name="T110" fmla="*/ 513 w 513"/>
                <a:gd name="T111" fmla="*/ 116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3" h="651">
                  <a:moveTo>
                    <a:pt x="151" y="441"/>
                  </a:moveTo>
                  <a:cubicBezTo>
                    <a:pt x="181" y="422"/>
                    <a:pt x="181" y="422"/>
                    <a:pt x="181" y="422"/>
                  </a:cubicBezTo>
                  <a:cubicBezTo>
                    <a:pt x="217" y="395"/>
                    <a:pt x="217" y="395"/>
                    <a:pt x="217" y="395"/>
                  </a:cubicBezTo>
                  <a:cubicBezTo>
                    <a:pt x="256" y="393"/>
                    <a:pt x="256" y="393"/>
                    <a:pt x="256" y="393"/>
                  </a:cubicBezTo>
                  <a:cubicBezTo>
                    <a:pt x="266" y="395"/>
                    <a:pt x="269" y="402"/>
                    <a:pt x="287" y="388"/>
                  </a:cubicBezTo>
                  <a:cubicBezTo>
                    <a:pt x="306" y="401"/>
                    <a:pt x="306" y="401"/>
                    <a:pt x="306" y="401"/>
                  </a:cubicBezTo>
                  <a:cubicBezTo>
                    <a:pt x="318" y="425"/>
                    <a:pt x="318" y="425"/>
                    <a:pt x="318" y="425"/>
                  </a:cubicBezTo>
                  <a:cubicBezTo>
                    <a:pt x="324" y="460"/>
                    <a:pt x="324" y="460"/>
                    <a:pt x="324" y="460"/>
                  </a:cubicBezTo>
                  <a:cubicBezTo>
                    <a:pt x="352" y="460"/>
                    <a:pt x="352" y="460"/>
                    <a:pt x="352" y="460"/>
                  </a:cubicBezTo>
                  <a:cubicBezTo>
                    <a:pt x="371" y="452"/>
                    <a:pt x="371" y="452"/>
                    <a:pt x="371" y="452"/>
                  </a:cubicBezTo>
                  <a:cubicBezTo>
                    <a:pt x="384" y="463"/>
                    <a:pt x="381" y="459"/>
                    <a:pt x="384" y="468"/>
                  </a:cubicBezTo>
                  <a:cubicBezTo>
                    <a:pt x="372" y="478"/>
                    <a:pt x="374" y="476"/>
                    <a:pt x="360" y="484"/>
                  </a:cubicBezTo>
                  <a:cubicBezTo>
                    <a:pt x="354" y="508"/>
                    <a:pt x="354" y="508"/>
                    <a:pt x="354" y="508"/>
                  </a:cubicBezTo>
                  <a:cubicBezTo>
                    <a:pt x="347" y="509"/>
                    <a:pt x="347" y="509"/>
                    <a:pt x="347" y="509"/>
                  </a:cubicBezTo>
                  <a:cubicBezTo>
                    <a:pt x="347" y="485"/>
                    <a:pt x="345" y="494"/>
                    <a:pt x="356" y="472"/>
                  </a:cubicBezTo>
                  <a:cubicBezTo>
                    <a:pt x="350" y="469"/>
                    <a:pt x="350" y="469"/>
                    <a:pt x="350" y="469"/>
                  </a:cubicBezTo>
                  <a:cubicBezTo>
                    <a:pt x="320" y="469"/>
                    <a:pt x="320" y="469"/>
                    <a:pt x="320" y="469"/>
                  </a:cubicBezTo>
                  <a:cubicBezTo>
                    <a:pt x="293" y="469"/>
                    <a:pt x="306" y="467"/>
                    <a:pt x="277" y="474"/>
                  </a:cubicBezTo>
                  <a:cubicBezTo>
                    <a:pt x="276" y="477"/>
                    <a:pt x="265" y="473"/>
                    <a:pt x="263" y="476"/>
                  </a:cubicBezTo>
                  <a:cubicBezTo>
                    <a:pt x="250" y="497"/>
                    <a:pt x="245" y="502"/>
                    <a:pt x="278" y="512"/>
                  </a:cubicBezTo>
                  <a:cubicBezTo>
                    <a:pt x="274" y="523"/>
                    <a:pt x="274" y="523"/>
                    <a:pt x="274" y="523"/>
                  </a:cubicBezTo>
                  <a:cubicBezTo>
                    <a:pt x="260" y="515"/>
                    <a:pt x="267" y="517"/>
                    <a:pt x="245" y="518"/>
                  </a:cubicBezTo>
                  <a:cubicBezTo>
                    <a:pt x="231" y="519"/>
                    <a:pt x="231" y="519"/>
                    <a:pt x="231" y="519"/>
                  </a:cubicBezTo>
                  <a:cubicBezTo>
                    <a:pt x="231" y="531"/>
                    <a:pt x="231" y="531"/>
                    <a:pt x="231" y="531"/>
                  </a:cubicBezTo>
                  <a:cubicBezTo>
                    <a:pt x="246" y="530"/>
                    <a:pt x="246" y="530"/>
                    <a:pt x="246" y="530"/>
                  </a:cubicBezTo>
                  <a:cubicBezTo>
                    <a:pt x="260" y="538"/>
                    <a:pt x="260" y="538"/>
                    <a:pt x="260" y="538"/>
                  </a:cubicBezTo>
                  <a:cubicBezTo>
                    <a:pt x="269" y="548"/>
                    <a:pt x="269" y="548"/>
                    <a:pt x="269" y="548"/>
                  </a:cubicBezTo>
                  <a:cubicBezTo>
                    <a:pt x="291" y="568"/>
                    <a:pt x="291" y="568"/>
                    <a:pt x="291" y="568"/>
                  </a:cubicBezTo>
                  <a:cubicBezTo>
                    <a:pt x="294" y="586"/>
                    <a:pt x="294" y="586"/>
                    <a:pt x="294" y="586"/>
                  </a:cubicBezTo>
                  <a:cubicBezTo>
                    <a:pt x="306" y="584"/>
                    <a:pt x="305" y="583"/>
                    <a:pt x="316" y="588"/>
                  </a:cubicBezTo>
                  <a:cubicBezTo>
                    <a:pt x="334" y="596"/>
                    <a:pt x="337" y="593"/>
                    <a:pt x="358" y="589"/>
                  </a:cubicBezTo>
                  <a:cubicBezTo>
                    <a:pt x="362" y="598"/>
                    <a:pt x="362" y="598"/>
                    <a:pt x="362" y="598"/>
                  </a:cubicBezTo>
                  <a:cubicBezTo>
                    <a:pt x="362" y="618"/>
                    <a:pt x="362" y="618"/>
                    <a:pt x="362" y="618"/>
                  </a:cubicBezTo>
                  <a:cubicBezTo>
                    <a:pt x="365" y="636"/>
                    <a:pt x="365" y="636"/>
                    <a:pt x="365" y="636"/>
                  </a:cubicBezTo>
                  <a:cubicBezTo>
                    <a:pt x="381" y="626"/>
                    <a:pt x="381" y="626"/>
                    <a:pt x="381" y="626"/>
                  </a:cubicBezTo>
                  <a:cubicBezTo>
                    <a:pt x="388" y="615"/>
                    <a:pt x="388" y="615"/>
                    <a:pt x="388" y="615"/>
                  </a:cubicBezTo>
                  <a:cubicBezTo>
                    <a:pt x="413" y="607"/>
                    <a:pt x="413" y="607"/>
                    <a:pt x="413" y="607"/>
                  </a:cubicBezTo>
                  <a:cubicBezTo>
                    <a:pt x="442" y="609"/>
                    <a:pt x="442" y="609"/>
                    <a:pt x="442" y="609"/>
                  </a:cubicBezTo>
                  <a:cubicBezTo>
                    <a:pt x="442" y="610"/>
                    <a:pt x="477" y="632"/>
                    <a:pt x="482" y="637"/>
                  </a:cubicBezTo>
                  <a:cubicBezTo>
                    <a:pt x="486" y="642"/>
                    <a:pt x="492" y="651"/>
                    <a:pt x="492" y="651"/>
                  </a:cubicBezTo>
                  <a:cubicBezTo>
                    <a:pt x="511" y="646"/>
                    <a:pt x="511" y="646"/>
                    <a:pt x="511" y="646"/>
                  </a:cubicBezTo>
                  <a:cubicBezTo>
                    <a:pt x="513" y="644"/>
                    <a:pt x="513" y="644"/>
                    <a:pt x="513" y="644"/>
                  </a:cubicBezTo>
                  <a:cubicBezTo>
                    <a:pt x="513" y="618"/>
                    <a:pt x="513" y="618"/>
                    <a:pt x="513" y="618"/>
                  </a:cubicBezTo>
                  <a:cubicBezTo>
                    <a:pt x="449" y="465"/>
                    <a:pt x="449" y="465"/>
                    <a:pt x="449" y="465"/>
                  </a:cubicBezTo>
                  <a:cubicBezTo>
                    <a:pt x="513" y="436"/>
                    <a:pt x="513" y="436"/>
                    <a:pt x="513" y="436"/>
                  </a:cubicBezTo>
                  <a:cubicBezTo>
                    <a:pt x="513" y="163"/>
                    <a:pt x="513" y="163"/>
                    <a:pt x="513" y="163"/>
                  </a:cubicBezTo>
                  <a:cubicBezTo>
                    <a:pt x="510" y="163"/>
                    <a:pt x="506" y="164"/>
                    <a:pt x="501" y="164"/>
                  </a:cubicBezTo>
                  <a:cubicBezTo>
                    <a:pt x="494" y="176"/>
                    <a:pt x="494" y="176"/>
                    <a:pt x="494" y="176"/>
                  </a:cubicBezTo>
                  <a:cubicBezTo>
                    <a:pt x="443" y="167"/>
                    <a:pt x="443" y="167"/>
                    <a:pt x="443" y="167"/>
                  </a:cubicBezTo>
                  <a:cubicBezTo>
                    <a:pt x="426" y="157"/>
                    <a:pt x="426" y="157"/>
                    <a:pt x="426" y="157"/>
                  </a:cubicBezTo>
                  <a:cubicBezTo>
                    <a:pt x="413" y="166"/>
                    <a:pt x="416" y="162"/>
                    <a:pt x="405" y="174"/>
                  </a:cubicBezTo>
                  <a:cubicBezTo>
                    <a:pt x="375" y="166"/>
                    <a:pt x="375" y="166"/>
                    <a:pt x="375" y="166"/>
                  </a:cubicBezTo>
                  <a:cubicBezTo>
                    <a:pt x="356" y="175"/>
                    <a:pt x="356" y="175"/>
                    <a:pt x="356" y="175"/>
                  </a:cubicBezTo>
                  <a:cubicBezTo>
                    <a:pt x="334" y="197"/>
                    <a:pt x="334" y="197"/>
                    <a:pt x="334" y="197"/>
                  </a:cubicBezTo>
                  <a:cubicBezTo>
                    <a:pt x="297" y="195"/>
                    <a:pt x="297" y="195"/>
                    <a:pt x="297" y="195"/>
                  </a:cubicBezTo>
                  <a:cubicBezTo>
                    <a:pt x="289" y="184"/>
                    <a:pt x="289" y="184"/>
                    <a:pt x="289" y="184"/>
                  </a:cubicBezTo>
                  <a:cubicBezTo>
                    <a:pt x="287" y="194"/>
                    <a:pt x="287" y="194"/>
                    <a:pt x="287" y="194"/>
                  </a:cubicBezTo>
                  <a:cubicBezTo>
                    <a:pt x="295" y="204"/>
                    <a:pt x="295" y="204"/>
                    <a:pt x="295" y="204"/>
                  </a:cubicBezTo>
                  <a:cubicBezTo>
                    <a:pt x="281" y="211"/>
                    <a:pt x="281" y="211"/>
                    <a:pt x="281" y="211"/>
                  </a:cubicBezTo>
                  <a:cubicBezTo>
                    <a:pt x="276" y="197"/>
                    <a:pt x="276" y="197"/>
                    <a:pt x="276" y="197"/>
                  </a:cubicBezTo>
                  <a:cubicBezTo>
                    <a:pt x="264" y="182"/>
                    <a:pt x="264" y="182"/>
                    <a:pt x="264" y="182"/>
                  </a:cubicBezTo>
                  <a:cubicBezTo>
                    <a:pt x="246" y="178"/>
                    <a:pt x="246" y="178"/>
                    <a:pt x="246" y="178"/>
                  </a:cubicBezTo>
                  <a:cubicBezTo>
                    <a:pt x="236" y="171"/>
                    <a:pt x="236" y="171"/>
                    <a:pt x="236" y="171"/>
                  </a:cubicBezTo>
                  <a:cubicBezTo>
                    <a:pt x="234" y="170"/>
                    <a:pt x="197" y="174"/>
                    <a:pt x="190" y="175"/>
                  </a:cubicBezTo>
                  <a:cubicBezTo>
                    <a:pt x="181" y="169"/>
                    <a:pt x="180" y="169"/>
                    <a:pt x="170" y="164"/>
                  </a:cubicBezTo>
                  <a:cubicBezTo>
                    <a:pt x="160" y="172"/>
                    <a:pt x="160" y="172"/>
                    <a:pt x="160" y="172"/>
                  </a:cubicBezTo>
                  <a:cubicBezTo>
                    <a:pt x="160" y="172"/>
                    <a:pt x="155" y="181"/>
                    <a:pt x="147" y="181"/>
                  </a:cubicBezTo>
                  <a:cubicBezTo>
                    <a:pt x="138" y="181"/>
                    <a:pt x="139" y="169"/>
                    <a:pt x="139" y="169"/>
                  </a:cubicBezTo>
                  <a:cubicBezTo>
                    <a:pt x="126" y="171"/>
                    <a:pt x="126" y="171"/>
                    <a:pt x="126" y="171"/>
                  </a:cubicBezTo>
                  <a:cubicBezTo>
                    <a:pt x="109" y="195"/>
                    <a:pt x="109" y="195"/>
                    <a:pt x="109" y="195"/>
                  </a:cubicBezTo>
                  <a:cubicBezTo>
                    <a:pt x="88" y="213"/>
                    <a:pt x="88" y="213"/>
                    <a:pt x="88" y="213"/>
                  </a:cubicBezTo>
                  <a:cubicBezTo>
                    <a:pt x="76" y="231"/>
                    <a:pt x="76" y="231"/>
                    <a:pt x="76" y="231"/>
                  </a:cubicBezTo>
                  <a:cubicBezTo>
                    <a:pt x="53" y="240"/>
                    <a:pt x="53" y="240"/>
                    <a:pt x="53" y="240"/>
                  </a:cubicBezTo>
                  <a:cubicBezTo>
                    <a:pt x="54" y="248"/>
                    <a:pt x="54" y="248"/>
                    <a:pt x="54" y="248"/>
                  </a:cubicBezTo>
                  <a:cubicBezTo>
                    <a:pt x="77" y="268"/>
                    <a:pt x="77" y="268"/>
                    <a:pt x="77" y="268"/>
                  </a:cubicBezTo>
                  <a:cubicBezTo>
                    <a:pt x="61" y="279"/>
                    <a:pt x="61" y="279"/>
                    <a:pt x="61" y="279"/>
                  </a:cubicBezTo>
                  <a:cubicBezTo>
                    <a:pt x="37" y="254"/>
                    <a:pt x="46" y="273"/>
                    <a:pt x="16" y="250"/>
                  </a:cubicBezTo>
                  <a:cubicBezTo>
                    <a:pt x="11" y="268"/>
                    <a:pt x="10" y="263"/>
                    <a:pt x="13" y="278"/>
                  </a:cubicBezTo>
                  <a:cubicBezTo>
                    <a:pt x="0" y="287"/>
                    <a:pt x="0" y="287"/>
                    <a:pt x="0" y="287"/>
                  </a:cubicBezTo>
                  <a:cubicBezTo>
                    <a:pt x="7" y="314"/>
                    <a:pt x="2" y="305"/>
                    <a:pt x="19" y="323"/>
                  </a:cubicBezTo>
                  <a:cubicBezTo>
                    <a:pt x="9" y="344"/>
                    <a:pt x="11" y="335"/>
                    <a:pt x="12" y="360"/>
                  </a:cubicBezTo>
                  <a:cubicBezTo>
                    <a:pt x="35" y="367"/>
                    <a:pt x="35" y="367"/>
                    <a:pt x="35" y="367"/>
                  </a:cubicBezTo>
                  <a:cubicBezTo>
                    <a:pt x="41" y="381"/>
                    <a:pt x="41" y="381"/>
                    <a:pt x="41" y="381"/>
                  </a:cubicBezTo>
                  <a:cubicBezTo>
                    <a:pt x="56" y="388"/>
                    <a:pt x="56" y="388"/>
                    <a:pt x="56" y="388"/>
                  </a:cubicBezTo>
                  <a:cubicBezTo>
                    <a:pt x="71" y="378"/>
                    <a:pt x="71" y="378"/>
                    <a:pt x="71" y="378"/>
                  </a:cubicBezTo>
                  <a:cubicBezTo>
                    <a:pt x="93" y="389"/>
                    <a:pt x="93" y="389"/>
                    <a:pt x="93" y="389"/>
                  </a:cubicBezTo>
                  <a:cubicBezTo>
                    <a:pt x="122" y="411"/>
                    <a:pt x="122" y="411"/>
                    <a:pt x="122" y="411"/>
                  </a:cubicBezTo>
                  <a:cubicBezTo>
                    <a:pt x="139" y="432"/>
                    <a:pt x="139" y="432"/>
                    <a:pt x="139" y="432"/>
                  </a:cubicBezTo>
                  <a:cubicBezTo>
                    <a:pt x="129" y="424"/>
                    <a:pt x="129" y="424"/>
                    <a:pt x="129" y="424"/>
                  </a:cubicBezTo>
                  <a:cubicBezTo>
                    <a:pt x="123" y="427"/>
                    <a:pt x="123" y="427"/>
                    <a:pt x="123" y="427"/>
                  </a:cubicBezTo>
                  <a:cubicBezTo>
                    <a:pt x="127" y="434"/>
                    <a:pt x="127" y="434"/>
                    <a:pt x="127" y="434"/>
                  </a:cubicBezTo>
                  <a:cubicBezTo>
                    <a:pt x="151" y="441"/>
                    <a:pt x="151" y="441"/>
                    <a:pt x="151" y="441"/>
                  </a:cubicBezTo>
                  <a:close/>
                  <a:moveTo>
                    <a:pt x="513" y="0"/>
                  </a:moveTo>
                  <a:cubicBezTo>
                    <a:pt x="513" y="0"/>
                    <a:pt x="513" y="0"/>
                    <a:pt x="513" y="0"/>
                  </a:cubicBezTo>
                  <a:cubicBezTo>
                    <a:pt x="499" y="5"/>
                    <a:pt x="499" y="5"/>
                    <a:pt x="499" y="5"/>
                  </a:cubicBezTo>
                  <a:cubicBezTo>
                    <a:pt x="497" y="5"/>
                    <a:pt x="469" y="1"/>
                    <a:pt x="470" y="10"/>
                  </a:cubicBezTo>
                  <a:cubicBezTo>
                    <a:pt x="471" y="15"/>
                    <a:pt x="476" y="16"/>
                    <a:pt x="476" y="16"/>
                  </a:cubicBezTo>
                  <a:cubicBezTo>
                    <a:pt x="489" y="28"/>
                    <a:pt x="489" y="28"/>
                    <a:pt x="489" y="28"/>
                  </a:cubicBezTo>
                  <a:cubicBezTo>
                    <a:pt x="488" y="35"/>
                    <a:pt x="488" y="35"/>
                    <a:pt x="488" y="35"/>
                  </a:cubicBezTo>
                  <a:cubicBezTo>
                    <a:pt x="496" y="37"/>
                    <a:pt x="496" y="37"/>
                    <a:pt x="496" y="37"/>
                  </a:cubicBezTo>
                  <a:cubicBezTo>
                    <a:pt x="513" y="37"/>
                    <a:pt x="513" y="37"/>
                    <a:pt x="513" y="37"/>
                  </a:cubicBezTo>
                  <a:cubicBezTo>
                    <a:pt x="513" y="0"/>
                    <a:pt x="513" y="0"/>
                    <a:pt x="513" y="0"/>
                  </a:cubicBezTo>
                  <a:close/>
                  <a:moveTo>
                    <a:pt x="513" y="49"/>
                  </a:moveTo>
                  <a:cubicBezTo>
                    <a:pt x="513" y="49"/>
                    <a:pt x="513" y="49"/>
                    <a:pt x="513" y="49"/>
                  </a:cubicBezTo>
                  <a:cubicBezTo>
                    <a:pt x="503" y="50"/>
                    <a:pt x="492" y="52"/>
                    <a:pt x="490" y="53"/>
                  </a:cubicBezTo>
                  <a:cubicBezTo>
                    <a:pt x="479" y="65"/>
                    <a:pt x="479" y="65"/>
                    <a:pt x="479" y="65"/>
                  </a:cubicBezTo>
                  <a:cubicBezTo>
                    <a:pt x="492" y="82"/>
                    <a:pt x="492" y="82"/>
                    <a:pt x="492" y="82"/>
                  </a:cubicBezTo>
                  <a:cubicBezTo>
                    <a:pt x="491" y="93"/>
                    <a:pt x="491" y="93"/>
                    <a:pt x="491" y="93"/>
                  </a:cubicBezTo>
                  <a:cubicBezTo>
                    <a:pt x="480" y="101"/>
                    <a:pt x="480" y="101"/>
                    <a:pt x="480" y="101"/>
                  </a:cubicBezTo>
                  <a:cubicBezTo>
                    <a:pt x="489" y="110"/>
                    <a:pt x="489" y="110"/>
                    <a:pt x="489" y="110"/>
                  </a:cubicBezTo>
                  <a:cubicBezTo>
                    <a:pt x="505" y="110"/>
                    <a:pt x="505" y="110"/>
                    <a:pt x="505" y="110"/>
                  </a:cubicBezTo>
                  <a:cubicBezTo>
                    <a:pt x="513" y="116"/>
                    <a:pt x="513" y="116"/>
                    <a:pt x="513" y="116"/>
                  </a:cubicBezTo>
                  <a:lnTo>
                    <a:pt x="513" y="49"/>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grpSp>
    </p:spTree>
    <p:extLst>
      <p:ext uri="{BB962C8B-B14F-4D97-AF65-F5344CB8AC3E}">
        <p14:creationId xmlns:p14="http://schemas.microsoft.com/office/powerpoint/2010/main" val="1067269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UROfusion_governanc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3764849" cy="329614"/>
          </a:xfrm>
          <a:prstGeom prst="rect">
            <a:avLst/>
          </a:prstGeom>
        </p:spPr>
        <p:txBody>
          <a:bodyPr anchor="t"/>
          <a:lstStyle>
            <a:lvl1pPr>
              <a:defRPr sz="1200">
                <a:solidFill>
                  <a:schemeClr val="bg1"/>
                </a:solidFill>
              </a:defRPr>
            </a:lvl1pPr>
          </a:lstStyle>
          <a:p>
            <a:r>
              <a:rPr lang="en-GB">
                <a:solidFill>
                  <a:prstClr val="white"/>
                </a:solidFill>
              </a:rPr>
              <a:t>G. Aiello | ICFRM-22 | 28 Sep. - 3 Oct. 2025, Shizuoka, Japan</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val="0"/>
              </a:ext>
            </a:extLst>
          </a:blip>
          <a:srcRect/>
          <a:stretch>
            <a:fillRect/>
          </a:stretch>
        </p:blipFill>
        <p:spPr>
          <a:xfrm>
            <a:off x="7247890" y="252412"/>
            <a:ext cx="4944110" cy="6353175"/>
          </a:xfrm>
          <a:prstGeom prst="rect">
            <a:avLst/>
          </a:prstGeom>
          <a:noFill/>
        </p:spPr>
      </p:pic>
      <p:pic>
        <p:nvPicPr>
          <p:cNvPr id="5" name="Picture 4">
            <a:extLst>
              <a:ext uri="{FF2B5EF4-FFF2-40B4-BE49-F238E27FC236}">
                <a16:creationId xmlns:a16="http://schemas.microsoft.com/office/drawing/2014/main" id="{B3DCD93F-97F0-48D4-8EC0-FA921F1FA17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0" y="81"/>
            <a:ext cx="9577646" cy="749873"/>
          </a:xfrm>
          <a:prstGeom prst="rect">
            <a:avLst/>
          </a:prstGeom>
        </p:spPr>
      </p:pic>
      <p:pic>
        <p:nvPicPr>
          <p:cNvPr id="7" name="Picture 6">
            <a:extLst>
              <a:ext uri="{FF2B5EF4-FFF2-40B4-BE49-F238E27FC236}">
                <a16:creationId xmlns:a16="http://schemas.microsoft.com/office/drawing/2014/main" id="{99E634D2-3FDA-4DA4-10BC-8C3603C7BCC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60" y="637556"/>
            <a:ext cx="10874391" cy="5582887"/>
          </a:xfrm>
          <a:prstGeom prst="rect">
            <a:avLst/>
          </a:prstGeom>
        </p:spPr>
      </p:pic>
    </p:spTree>
    <p:extLst>
      <p:ext uri="{BB962C8B-B14F-4D97-AF65-F5344CB8AC3E}">
        <p14:creationId xmlns:p14="http://schemas.microsoft.com/office/powerpoint/2010/main" val="4054005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UROfusion_internal_org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4118488" cy="329614"/>
          </a:xfrm>
          <a:prstGeom prst="rect">
            <a:avLst/>
          </a:prstGeom>
        </p:spPr>
        <p:txBody>
          <a:bodyPr anchor="t"/>
          <a:lstStyle>
            <a:lvl1pPr>
              <a:defRPr sz="1200">
                <a:solidFill>
                  <a:schemeClr val="bg1"/>
                </a:solidFill>
              </a:defRPr>
            </a:lvl1pPr>
          </a:lstStyle>
          <a:p>
            <a:r>
              <a:rPr lang="en-GB">
                <a:solidFill>
                  <a:prstClr val="white"/>
                </a:solidFill>
              </a:rPr>
              <a:t>G. Aiello | ICFRM-22 | 28 Sep. - 3 Oct. 2025, Shizuoka, Japan</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val="0"/>
              </a:ext>
            </a:extLst>
          </a:blip>
          <a:srcRect/>
          <a:stretch>
            <a:fillRect/>
          </a:stretch>
        </p:blipFill>
        <p:spPr>
          <a:xfrm>
            <a:off x="7247890" y="252412"/>
            <a:ext cx="4944110" cy="6353175"/>
          </a:xfrm>
          <a:prstGeom prst="rect">
            <a:avLst/>
          </a:prstGeom>
          <a:noFill/>
        </p:spPr>
      </p:pic>
      <p:pic>
        <p:nvPicPr>
          <p:cNvPr id="2" name="Picture 1">
            <a:extLst>
              <a:ext uri="{FF2B5EF4-FFF2-40B4-BE49-F238E27FC236}">
                <a16:creationId xmlns:a16="http://schemas.microsoft.com/office/drawing/2014/main" id="{ECEBD2A5-DA40-83BE-CF47-495152FF4A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0" y="10206"/>
            <a:ext cx="9577646" cy="749873"/>
          </a:xfrm>
          <a:prstGeom prst="rect">
            <a:avLst/>
          </a:prstGeom>
        </p:spPr>
      </p:pic>
      <p:pic>
        <p:nvPicPr>
          <p:cNvPr id="3" name="Picture 2">
            <a:extLst>
              <a:ext uri="{FF2B5EF4-FFF2-40B4-BE49-F238E27FC236}">
                <a16:creationId xmlns:a16="http://schemas.microsoft.com/office/drawing/2014/main" id="{2DB45F28-BBE2-5C68-96D0-20A73E3587D3}"/>
              </a:ext>
            </a:extLst>
          </p:cNvPr>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768" y="764704"/>
            <a:ext cx="10272464" cy="5520953"/>
          </a:xfrm>
          <a:prstGeom prst="rect">
            <a:avLst/>
          </a:prstGeom>
        </p:spPr>
      </p:pic>
    </p:spTree>
    <p:extLst>
      <p:ext uri="{BB962C8B-B14F-4D97-AF65-F5344CB8AC3E}">
        <p14:creationId xmlns:p14="http://schemas.microsoft.com/office/powerpoint/2010/main" val="3048919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UROfusion_Members">
    <p:spTree>
      <p:nvGrpSpPr>
        <p:cNvPr id="1" name=""/>
        <p:cNvGrpSpPr/>
        <p:nvPr/>
      </p:nvGrpSpPr>
      <p:grpSpPr>
        <a:xfrm>
          <a:off x="0" y="0"/>
          <a:ext cx="0" cy="0"/>
          <a:chOff x="0" y="0"/>
          <a:chExt cx="0" cy="0"/>
        </a:xfrm>
      </p:grpSpPr>
      <p:sp>
        <p:nvSpPr>
          <p:cNvPr id="1066" name="Rectangle: Rounded Corners 1065">
            <a:extLst>
              <a:ext uri="{FF2B5EF4-FFF2-40B4-BE49-F238E27FC236}">
                <a16:creationId xmlns:a16="http://schemas.microsoft.com/office/drawing/2014/main" id="{81E37649-1340-05DA-0FA9-41ADA17A3BEC}"/>
              </a:ext>
            </a:extLst>
          </p:cNvPr>
          <p:cNvSpPr/>
          <p:nvPr userDrawn="1"/>
        </p:nvSpPr>
        <p:spPr>
          <a:xfrm>
            <a:off x="1464227" y="840901"/>
            <a:ext cx="9210675" cy="5314950"/>
          </a:xfrm>
          <a:prstGeom prst="roundRect">
            <a:avLst>
              <a:gd name="adj" fmla="val 5377"/>
            </a:avLst>
          </a:prstGeom>
          <a:solidFill>
            <a:srgbClr val="DC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7" name="TextBox 1066">
            <a:extLst>
              <a:ext uri="{FF2B5EF4-FFF2-40B4-BE49-F238E27FC236}">
                <a16:creationId xmlns:a16="http://schemas.microsoft.com/office/drawing/2014/main" id="{CE9E1243-C8AA-131C-A845-F7D9834B651E}"/>
              </a:ext>
            </a:extLst>
          </p:cNvPr>
          <p:cNvSpPr txBox="1"/>
          <p:nvPr userDrawn="1"/>
        </p:nvSpPr>
        <p:spPr>
          <a:xfrm>
            <a:off x="9465870" y="5263708"/>
            <a:ext cx="1112677" cy="738664"/>
          </a:xfrm>
          <a:prstGeom prst="rect">
            <a:avLst/>
          </a:prstGeom>
          <a:noFill/>
        </p:spPr>
        <p:txBody>
          <a:bodyPr wrap="none" rtlCol="0">
            <a:spAutoFit/>
          </a:bodyPr>
          <a:lstStyle/>
          <a:p>
            <a:pPr algn="l"/>
            <a:r>
              <a:rPr lang="en-US" sz="1400" b="1" dirty="0"/>
              <a:t>EUROfusion </a:t>
            </a:r>
          </a:p>
          <a:p>
            <a:pPr algn="l"/>
            <a:r>
              <a:rPr lang="en-US" sz="1400" b="1" dirty="0"/>
              <a:t>Consortium </a:t>
            </a:r>
          </a:p>
          <a:p>
            <a:pPr algn="l"/>
            <a:r>
              <a:rPr lang="en-US" sz="1400" b="1" dirty="0"/>
              <a:t>Members</a:t>
            </a:r>
            <a:endParaRPr lang="en-GB" sz="1400" b="1" dirty="0"/>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GB" dirty="0"/>
              <a:t>EUROfusion Consortium Members &amp; Associated Partners</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G. Aiello | ICFRM-22 | 28 Sep. - 3 Oct. 2025, Shizuoka, Japan</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val="0"/>
              </a:ext>
            </a:extLst>
          </a:blip>
          <a:srcRect/>
          <a:stretch>
            <a:fillRect/>
          </a:stretch>
        </p:blipFill>
        <p:spPr>
          <a:xfrm>
            <a:off x="7247890" y="252412"/>
            <a:ext cx="4944110" cy="6353175"/>
          </a:xfrm>
          <a:prstGeom prst="rect">
            <a:avLst/>
          </a:prstGeom>
          <a:noFill/>
        </p:spPr>
      </p:pic>
      <p:sp>
        <p:nvSpPr>
          <p:cNvPr id="5" name="Freeform 670">
            <a:extLst>
              <a:ext uri="{FF2B5EF4-FFF2-40B4-BE49-F238E27FC236}">
                <a16:creationId xmlns:a16="http://schemas.microsoft.com/office/drawing/2014/main" id="{5F0DC4E4-EDC8-1628-72C8-BB6164B9EE10}"/>
              </a:ext>
            </a:extLst>
          </p:cNvPr>
          <p:cNvSpPr>
            <a:spLocks/>
          </p:cNvSpPr>
          <p:nvPr userDrawn="1"/>
        </p:nvSpPr>
        <p:spPr bwMode="auto">
          <a:xfrm>
            <a:off x="5012187"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 name="Freeform 670">
            <a:extLst>
              <a:ext uri="{FF2B5EF4-FFF2-40B4-BE49-F238E27FC236}">
                <a16:creationId xmlns:a16="http://schemas.microsoft.com/office/drawing/2014/main" id="{0230685C-A4F9-1725-625F-F7FCD6E355CE}"/>
              </a:ext>
            </a:extLst>
          </p:cNvPr>
          <p:cNvSpPr>
            <a:spLocks/>
          </p:cNvSpPr>
          <p:nvPr userDrawn="1"/>
        </p:nvSpPr>
        <p:spPr bwMode="auto">
          <a:xfrm>
            <a:off x="6120119"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70">
            <a:extLst>
              <a:ext uri="{FF2B5EF4-FFF2-40B4-BE49-F238E27FC236}">
                <a16:creationId xmlns:a16="http://schemas.microsoft.com/office/drawing/2014/main" id="{0806DB60-FA4E-1302-FE7F-2C21D0AEE562}"/>
              </a:ext>
            </a:extLst>
          </p:cNvPr>
          <p:cNvSpPr>
            <a:spLocks/>
          </p:cNvSpPr>
          <p:nvPr userDrawn="1"/>
        </p:nvSpPr>
        <p:spPr bwMode="auto">
          <a:xfrm>
            <a:off x="722805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670">
            <a:extLst>
              <a:ext uri="{FF2B5EF4-FFF2-40B4-BE49-F238E27FC236}">
                <a16:creationId xmlns:a16="http://schemas.microsoft.com/office/drawing/2014/main" id="{FA9F7B19-755A-07D7-CE85-3BBDF0A9A068}"/>
              </a:ext>
            </a:extLst>
          </p:cNvPr>
          <p:cNvSpPr>
            <a:spLocks/>
          </p:cNvSpPr>
          <p:nvPr userDrawn="1"/>
        </p:nvSpPr>
        <p:spPr bwMode="auto">
          <a:xfrm>
            <a:off x="833598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670">
            <a:extLst>
              <a:ext uri="{FF2B5EF4-FFF2-40B4-BE49-F238E27FC236}">
                <a16:creationId xmlns:a16="http://schemas.microsoft.com/office/drawing/2014/main" id="{D78C0473-99C0-15AB-8480-2DF04A63BD6B}"/>
              </a:ext>
            </a:extLst>
          </p:cNvPr>
          <p:cNvSpPr>
            <a:spLocks/>
          </p:cNvSpPr>
          <p:nvPr userDrawn="1"/>
        </p:nvSpPr>
        <p:spPr bwMode="auto">
          <a:xfrm>
            <a:off x="944391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670">
            <a:extLst>
              <a:ext uri="{FF2B5EF4-FFF2-40B4-BE49-F238E27FC236}">
                <a16:creationId xmlns:a16="http://schemas.microsoft.com/office/drawing/2014/main" id="{22F6DC93-6AE8-3CB7-0F08-1B60E285BE6C}"/>
              </a:ext>
            </a:extLst>
          </p:cNvPr>
          <p:cNvSpPr>
            <a:spLocks/>
          </p:cNvSpPr>
          <p:nvPr userDrawn="1"/>
        </p:nvSpPr>
        <p:spPr bwMode="auto">
          <a:xfrm>
            <a:off x="3904255"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670">
            <a:extLst>
              <a:ext uri="{FF2B5EF4-FFF2-40B4-BE49-F238E27FC236}">
                <a16:creationId xmlns:a16="http://schemas.microsoft.com/office/drawing/2014/main" id="{AFC81C43-0781-E9CF-E063-1456EDEE1F98}"/>
              </a:ext>
            </a:extLst>
          </p:cNvPr>
          <p:cNvSpPr>
            <a:spLocks/>
          </p:cNvSpPr>
          <p:nvPr userDrawn="1"/>
        </p:nvSpPr>
        <p:spPr bwMode="auto">
          <a:xfrm>
            <a:off x="279632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670">
            <a:extLst>
              <a:ext uri="{FF2B5EF4-FFF2-40B4-BE49-F238E27FC236}">
                <a16:creationId xmlns:a16="http://schemas.microsoft.com/office/drawing/2014/main" id="{107C5A2E-9B49-E44A-8A9D-DB8256D482AB}"/>
              </a:ext>
            </a:extLst>
          </p:cNvPr>
          <p:cNvSpPr>
            <a:spLocks/>
          </p:cNvSpPr>
          <p:nvPr userDrawn="1"/>
        </p:nvSpPr>
        <p:spPr bwMode="auto">
          <a:xfrm>
            <a:off x="168839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Freeform 670">
            <a:extLst>
              <a:ext uri="{FF2B5EF4-FFF2-40B4-BE49-F238E27FC236}">
                <a16:creationId xmlns:a16="http://schemas.microsoft.com/office/drawing/2014/main" id="{F8752FC9-1CDE-03F0-BFED-9215F43FD51A}"/>
              </a:ext>
            </a:extLst>
          </p:cNvPr>
          <p:cNvSpPr>
            <a:spLocks/>
          </p:cNvSpPr>
          <p:nvPr userDrawn="1"/>
        </p:nvSpPr>
        <p:spPr bwMode="auto">
          <a:xfrm>
            <a:off x="5012187"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670">
            <a:extLst>
              <a:ext uri="{FF2B5EF4-FFF2-40B4-BE49-F238E27FC236}">
                <a16:creationId xmlns:a16="http://schemas.microsoft.com/office/drawing/2014/main" id="{C02B1A54-0841-F279-3C27-DD28403A1086}"/>
              </a:ext>
            </a:extLst>
          </p:cNvPr>
          <p:cNvSpPr>
            <a:spLocks/>
          </p:cNvSpPr>
          <p:nvPr userDrawn="1"/>
        </p:nvSpPr>
        <p:spPr bwMode="auto">
          <a:xfrm>
            <a:off x="6120119"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670">
            <a:extLst>
              <a:ext uri="{FF2B5EF4-FFF2-40B4-BE49-F238E27FC236}">
                <a16:creationId xmlns:a16="http://schemas.microsoft.com/office/drawing/2014/main" id="{991B72AD-2272-EB64-CA72-9DA3B5086F64}"/>
              </a:ext>
            </a:extLst>
          </p:cNvPr>
          <p:cNvSpPr>
            <a:spLocks/>
          </p:cNvSpPr>
          <p:nvPr userDrawn="1"/>
        </p:nvSpPr>
        <p:spPr bwMode="auto">
          <a:xfrm>
            <a:off x="7228051"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670">
            <a:extLst>
              <a:ext uri="{FF2B5EF4-FFF2-40B4-BE49-F238E27FC236}">
                <a16:creationId xmlns:a16="http://schemas.microsoft.com/office/drawing/2014/main" id="{871897A7-E13B-FAC5-4CD7-4F36F4192899}"/>
              </a:ext>
            </a:extLst>
          </p:cNvPr>
          <p:cNvSpPr>
            <a:spLocks/>
          </p:cNvSpPr>
          <p:nvPr userDrawn="1"/>
        </p:nvSpPr>
        <p:spPr bwMode="auto">
          <a:xfrm>
            <a:off x="8335983"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670">
            <a:extLst>
              <a:ext uri="{FF2B5EF4-FFF2-40B4-BE49-F238E27FC236}">
                <a16:creationId xmlns:a16="http://schemas.microsoft.com/office/drawing/2014/main" id="{98C5E2F7-495E-68CD-C626-BCBB5F148E85}"/>
              </a:ext>
            </a:extLst>
          </p:cNvPr>
          <p:cNvSpPr>
            <a:spLocks/>
          </p:cNvSpPr>
          <p:nvPr userDrawn="1"/>
        </p:nvSpPr>
        <p:spPr bwMode="auto">
          <a:xfrm>
            <a:off x="9443913"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670">
            <a:extLst>
              <a:ext uri="{FF2B5EF4-FFF2-40B4-BE49-F238E27FC236}">
                <a16:creationId xmlns:a16="http://schemas.microsoft.com/office/drawing/2014/main" id="{3CB2DB3F-34B0-476E-40F1-10FA4C034609}"/>
              </a:ext>
            </a:extLst>
          </p:cNvPr>
          <p:cNvSpPr>
            <a:spLocks/>
          </p:cNvSpPr>
          <p:nvPr userDrawn="1"/>
        </p:nvSpPr>
        <p:spPr bwMode="auto">
          <a:xfrm>
            <a:off x="3904255"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670">
            <a:extLst>
              <a:ext uri="{FF2B5EF4-FFF2-40B4-BE49-F238E27FC236}">
                <a16:creationId xmlns:a16="http://schemas.microsoft.com/office/drawing/2014/main" id="{A6AF8043-A908-EE56-E1B5-DCF8494770B4}"/>
              </a:ext>
            </a:extLst>
          </p:cNvPr>
          <p:cNvSpPr>
            <a:spLocks/>
          </p:cNvSpPr>
          <p:nvPr userDrawn="1"/>
        </p:nvSpPr>
        <p:spPr bwMode="auto">
          <a:xfrm>
            <a:off x="2796323"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670">
            <a:extLst>
              <a:ext uri="{FF2B5EF4-FFF2-40B4-BE49-F238E27FC236}">
                <a16:creationId xmlns:a16="http://schemas.microsoft.com/office/drawing/2014/main" id="{D0782B29-C0A5-9D89-3209-811B80F2148E}"/>
              </a:ext>
            </a:extLst>
          </p:cNvPr>
          <p:cNvSpPr>
            <a:spLocks/>
          </p:cNvSpPr>
          <p:nvPr userDrawn="1"/>
        </p:nvSpPr>
        <p:spPr bwMode="auto">
          <a:xfrm>
            <a:off x="1688391"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670">
            <a:extLst>
              <a:ext uri="{FF2B5EF4-FFF2-40B4-BE49-F238E27FC236}">
                <a16:creationId xmlns:a16="http://schemas.microsoft.com/office/drawing/2014/main" id="{0BE22A62-2B38-19B9-60AA-7DB8DE25BEA1}"/>
              </a:ext>
            </a:extLst>
          </p:cNvPr>
          <p:cNvSpPr>
            <a:spLocks/>
          </p:cNvSpPr>
          <p:nvPr userDrawn="1"/>
        </p:nvSpPr>
        <p:spPr bwMode="auto">
          <a:xfrm>
            <a:off x="6098357"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670">
            <a:extLst>
              <a:ext uri="{FF2B5EF4-FFF2-40B4-BE49-F238E27FC236}">
                <a16:creationId xmlns:a16="http://schemas.microsoft.com/office/drawing/2014/main" id="{42671EE2-C8E2-D510-FA2B-385972124B1F}"/>
              </a:ext>
            </a:extLst>
          </p:cNvPr>
          <p:cNvSpPr>
            <a:spLocks/>
          </p:cNvSpPr>
          <p:nvPr userDrawn="1"/>
        </p:nvSpPr>
        <p:spPr bwMode="auto">
          <a:xfrm>
            <a:off x="7206289"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670">
            <a:extLst>
              <a:ext uri="{FF2B5EF4-FFF2-40B4-BE49-F238E27FC236}">
                <a16:creationId xmlns:a16="http://schemas.microsoft.com/office/drawing/2014/main" id="{45DBCF7E-4965-66BB-DC77-3CBF6CE413F3}"/>
              </a:ext>
            </a:extLst>
          </p:cNvPr>
          <p:cNvSpPr>
            <a:spLocks/>
          </p:cNvSpPr>
          <p:nvPr userDrawn="1"/>
        </p:nvSpPr>
        <p:spPr bwMode="auto">
          <a:xfrm>
            <a:off x="8314221"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670">
            <a:extLst>
              <a:ext uri="{FF2B5EF4-FFF2-40B4-BE49-F238E27FC236}">
                <a16:creationId xmlns:a16="http://schemas.microsoft.com/office/drawing/2014/main" id="{30B93B58-C751-6938-3E81-E1BEA85E057E}"/>
              </a:ext>
            </a:extLst>
          </p:cNvPr>
          <p:cNvSpPr>
            <a:spLocks/>
          </p:cNvSpPr>
          <p:nvPr userDrawn="1"/>
        </p:nvSpPr>
        <p:spPr bwMode="auto">
          <a:xfrm>
            <a:off x="9422153"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670">
            <a:extLst>
              <a:ext uri="{FF2B5EF4-FFF2-40B4-BE49-F238E27FC236}">
                <a16:creationId xmlns:a16="http://schemas.microsoft.com/office/drawing/2014/main" id="{0D22E1F2-CBB2-D920-281F-C0CBE6061D17}"/>
              </a:ext>
            </a:extLst>
          </p:cNvPr>
          <p:cNvSpPr>
            <a:spLocks/>
          </p:cNvSpPr>
          <p:nvPr userDrawn="1"/>
        </p:nvSpPr>
        <p:spPr bwMode="auto">
          <a:xfrm>
            <a:off x="1677523"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670">
            <a:extLst>
              <a:ext uri="{FF2B5EF4-FFF2-40B4-BE49-F238E27FC236}">
                <a16:creationId xmlns:a16="http://schemas.microsoft.com/office/drawing/2014/main" id="{2E7B2EBD-9128-F6B9-B9B3-5CA662DFD375}"/>
              </a:ext>
            </a:extLst>
          </p:cNvPr>
          <p:cNvSpPr>
            <a:spLocks/>
          </p:cNvSpPr>
          <p:nvPr userDrawn="1"/>
        </p:nvSpPr>
        <p:spPr bwMode="auto">
          <a:xfrm>
            <a:off x="3904255"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670">
            <a:extLst>
              <a:ext uri="{FF2B5EF4-FFF2-40B4-BE49-F238E27FC236}">
                <a16:creationId xmlns:a16="http://schemas.microsoft.com/office/drawing/2014/main" id="{2B675796-3775-6A9E-4B22-2577288CD0C0}"/>
              </a:ext>
            </a:extLst>
          </p:cNvPr>
          <p:cNvSpPr>
            <a:spLocks/>
          </p:cNvSpPr>
          <p:nvPr userDrawn="1"/>
        </p:nvSpPr>
        <p:spPr bwMode="auto">
          <a:xfrm>
            <a:off x="2796323"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670">
            <a:extLst>
              <a:ext uri="{FF2B5EF4-FFF2-40B4-BE49-F238E27FC236}">
                <a16:creationId xmlns:a16="http://schemas.microsoft.com/office/drawing/2014/main" id="{A4BEFE8C-A919-85D6-E6F5-815E7DD6B4B0}"/>
              </a:ext>
            </a:extLst>
          </p:cNvPr>
          <p:cNvSpPr>
            <a:spLocks/>
          </p:cNvSpPr>
          <p:nvPr userDrawn="1"/>
        </p:nvSpPr>
        <p:spPr bwMode="auto">
          <a:xfrm>
            <a:off x="1688391"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670">
            <a:extLst>
              <a:ext uri="{FF2B5EF4-FFF2-40B4-BE49-F238E27FC236}">
                <a16:creationId xmlns:a16="http://schemas.microsoft.com/office/drawing/2014/main" id="{C678682D-F1CD-5455-0503-2D6B1CDF0DD7}"/>
              </a:ext>
            </a:extLst>
          </p:cNvPr>
          <p:cNvSpPr>
            <a:spLocks/>
          </p:cNvSpPr>
          <p:nvPr userDrawn="1"/>
        </p:nvSpPr>
        <p:spPr bwMode="auto">
          <a:xfrm>
            <a:off x="6120119"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3" name="Freeform 670">
            <a:extLst>
              <a:ext uri="{FF2B5EF4-FFF2-40B4-BE49-F238E27FC236}">
                <a16:creationId xmlns:a16="http://schemas.microsoft.com/office/drawing/2014/main" id="{DFE5C083-7E3B-A824-4C34-75B1BD1E7D17}"/>
              </a:ext>
            </a:extLst>
          </p:cNvPr>
          <p:cNvSpPr>
            <a:spLocks/>
          </p:cNvSpPr>
          <p:nvPr userDrawn="1"/>
        </p:nvSpPr>
        <p:spPr bwMode="auto">
          <a:xfrm>
            <a:off x="7228051"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 name="Freeform 670">
            <a:extLst>
              <a:ext uri="{FF2B5EF4-FFF2-40B4-BE49-F238E27FC236}">
                <a16:creationId xmlns:a16="http://schemas.microsoft.com/office/drawing/2014/main" id="{19540C19-231A-1C97-D671-DAF745428A5C}"/>
              </a:ext>
            </a:extLst>
          </p:cNvPr>
          <p:cNvSpPr>
            <a:spLocks/>
          </p:cNvSpPr>
          <p:nvPr userDrawn="1"/>
        </p:nvSpPr>
        <p:spPr bwMode="auto">
          <a:xfrm>
            <a:off x="8335983"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5" name="Freeform 670">
            <a:extLst>
              <a:ext uri="{FF2B5EF4-FFF2-40B4-BE49-F238E27FC236}">
                <a16:creationId xmlns:a16="http://schemas.microsoft.com/office/drawing/2014/main" id="{18D13E7D-A3E1-E027-3DA4-A3EDA68D7C18}"/>
              </a:ext>
            </a:extLst>
          </p:cNvPr>
          <p:cNvSpPr>
            <a:spLocks/>
          </p:cNvSpPr>
          <p:nvPr userDrawn="1"/>
        </p:nvSpPr>
        <p:spPr bwMode="auto">
          <a:xfrm>
            <a:off x="5012187"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670">
            <a:extLst>
              <a:ext uri="{FF2B5EF4-FFF2-40B4-BE49-F238E27FC236}">
                <a16:creationId xmlns:a16="http://schemas.microsoft.com/office/drawing/2014/main" id="{2EC6EEF6-2213-9133-CCDC-4BAD20F1C399}"/>
              </a:ext>
            </a:extLst>
          </p:cNvPr>
          <p:cNvSpPr>
            <a:spLocks/>
          </p:cNvSpPr>
          <p:nvPr userDrawn="1"/>
        </p:nvSpPr>
        <p:spPr bwMode="auto">
          <a:xfrm>
            <a:off x="3904255"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7" name="Freeform 670">
            <a:extLst>
              <a:ext uri="{FF2B5EF4-FFF2-40B4-BE49-F238E27FC236}">
                <a16:creationId xmlns:a16="http://schemas.microsoft.com/office/drawing/2014/main" id="{DDBEA751-B4C5-D6F8-738C-DB8C53857E1A}"/>
              </a:ext>
            </a:extLst>
          </p:cNvPr>
          <p:cNvSpPr>
            <a:spLocks/>
          </p:cNvSpPr>
          <p:nvPr userDrawn="1"/>
        </p:nvSpPr>
        <p:spPr bwMode="auto">
          <a:xfrm>
            <a:off x="2796323"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pic>
        <p:nvPicPr>
          <p:cNvPr id="38" name="Picture 37" descr="ENEA-Logo.eps">
            <a:extLst>
              <a:ext uri="{FF2B5EF4-FFF2-40B4-BE49-F238E27FC236}">
                <a16:creationId xmlns:a16="http://schemas.microsoft.com/office/drawing/2014/main" id="{A9C30019-F605-21C8-97A1-D5AA0D9292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84593" y="2697770"/>
            <a:ext cx="958158" cy="287448"/>
          </a:xfrm>
          <a:prstGeom prst="rect">
            <a:avLst/>
          </a:prstGeom>
        </p:spPr>
      </p:pic>
      <p:pic>
        <p:nvPicPr>
          <p:cNvPr id="39" name="Picture 4" descr="\\de-ews-fs01\efdawork\PI team\PICTURES AND GRAPHICS\LOGOS\Logos Consortium Members\Logos Consortium Members as on Users Website\Spain (Ciemat).jpg">
            <a:extLst>
              <a:ext uri="{FF2B5EF4-FFF2-40B4-BE49-F238E27FC236}">
                <a16:creationId xmlns:a16="http://schemas.microsoft.com/office/drawing/2014/main" id="{D9E17E33-CB29-2762-89AE-342AC01EE142}"/>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a:off x="2819400" y="5140416"/>
            <a:ext cx="1008487" cy="55395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de-ews-fs01\efdawork\PI team\PICTURES AND GRAPHICS\LOGOS\Logos Consortium Members\Logos Consortium Members as on Users Website\Finland (VTT).jpg">
            <a:extLst>
              <a:ext uri="{FF2B5EF4-FFF2-40B4-BE49-F238E27FC236}">
                <a16:creationId xmlns:a16="http://schemas.microsoft.com/office/drawing/2014/main" id="{69D291E8-E3D0-F577-1AC4-521677089982}"/>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459152" y="1283220"/>
            <a:ext cx="983599" cy="5053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A07DA550-DC01-120C-668C-A380FD8E4C2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827866" y="2710091"/>
            <a:ext cx="946647" cy="275127"/>
          </a:xfrm>
          <a:prstGeom prst="rect">
            <a:avLst/>
          </a:prstGeom>
        </p:spPr>
      </p:pic>
      <p:pic>
        <p:nvPicPr>
          <p:cNvPr id="42" name="Picture 41" descr="Logo_Asocjacji_PL.tif">
            <a:extLst>
              <a:ext uri="{FF2B5EF4-FFF2-40B4-BE49-F238E27FC236}">
                <a16:creationId xmlns:a16="http://schemas.microsoft.com/office/drawing/2014/main" id="{A520419E-8ED1-4309-33D9-E8A5363E180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124598" y="3949509"/>
            <a:ext cx="982700" cy="407279"/>
          </a:xfrm>
          <a:prstGeom prst="rect">
            <a:avLst/>
          </a:prstGeom>
        </p:spPr>
      </p:pic>
      <p:pic>
        <p:nvPicPr>
          <p:cNvPr id="43" name="Picture 42" descr="ifa von MEdC_1 KLEIN.tif">
            <a:extLst>
              <a:ext uri="{FF2B5EF4-FFF2-40B4-BE49-F238E27FC236}">
                <a16:creationId xmlns:a16="http://schemas.microsoft.com/office/drawing/2014/main" id="{483006E3-E4E2-A08D-3D4B-E1A35B90BAE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502826" y="3799232"/>
            <a:ext cx="697640" cy="594792"/>
          </a:xfrm>
          <a:prstGeom prst="rect">
            <a:avLst/>
          </a:prstGeom>
        </p:spPr>
      </p:pic>
      <p:pic>
        <p:nvPicPr>
          <p:cNvPr id="44" name="Picture 43" descr="kit_logo_en_4c_positiv.tif">
            <a:extLst>
              <a:ext uri="{FF2B5EF4-FFF2-40B4-BE49-F238E27FC236}">
                <a16:creationId xmlns:a16="http://schemas.microsoft.com/office/drawing/2014/main" id="{0113053F-55B6-12F6-F5C4-6EA6CB7D826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032848" y="2675499"/>
            <a:ext cx="765809" cy="354697"/>
          </a:xfrm>
          <a:prstGeom prst="rect">
            <a:avLst/>
          </a:prstGeom>
        </p:spPr>
      </p:pic>
      <p:pic>
        <p:nvPicPr>
          <p:cNvPr id="45" name="Picture 44" descr="Greece.tif">
            <a:extLst>
              <a:ext uri="{FF2B5EF4-FFF2-40B4-BE49-F238E27FC236}">
                <a16:creationId xmlns:a16="http://schemas.microsoft.com/office/drawing/2014/main" id="{CA5CCD32-631B-DBDC-5998-FEE82170B7D6}"/>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286289" y="2414750"/>
            <a:ext cx="712234" cy="712234"/>
          </a:xfrm>
          <a:prstGeom prst="rect">
            <a:avLst/>
          </a:prstGeom>
        </p:spPr>
      </p:pic>
      <p:pic>
        <p:nvPicPr>
          <p:cNvPr id="46" name="Picture 45">
            <a:extLst>
              <a:ext uri="{FF2B5EF4-FFF2-40B4-BE49-F238E27FC236}">
                <a16:creationId xmlns:a16="http://schemas.microsoft.com/office/drawing/2014/main" id="{4E79E55E-FA95-ED38-6E6D-943A552EE515}"/>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p:blipFill>
        <p:spPr>
          <a:xfrm>
            <a:off x="6168163" y="1282246"/>
            <a:ext cx="950661" cy="464502"/>
          </a:xfrm>
          <a:prstGeom prst="rect">
            <a:avLst/>
          </a:prstGeom>
        </p:spPr>
      </p:pic>
      <p:pic>
        <p:nvPicPr>
          <p:cNvPr id="47" name="Picture 2" descr="\\de-ews-fs01\efdawork\PI team\PICTURES AND GRAPHICS\LOGOS\Logos Consortium Members\Logos Consortium Members as on Users Website\Croatia (IRB).jpg">
            <a:extLst>
              <a:ext uri="{FF2B5EF4-FFF2-40B4-BE49-F238E27FC236}">
                <a16:creationId xmlns:a16="http://schemas.microsoft.com/office/drawing/2014/main" id="{86350572-0232-3881-1F2C-5785D133E4B8}"/>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162423" y="1236103"/>
            <a:ext cx="761288" cy="53033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07994B11-95DE-8619-EC31-9FEF4DEA1B4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988607" y="1178980"/>
            <a:ext cx="861759" cy="618059"/>
          </a:xfrm>
          <a:prstGeom prst="rect">
            <a:avLst/>
          </a:prstGeom>
        </p:spPr>
      </p:pic>
      <p:pic>
        <p:nvPicPr>
          <p:cNvPr id="49" name="Picture 48">
            <a:extLst>
              <a:ext uri="{FF2B5EF4-FFF2-40B4-BE49-F238E27FC236}">
                <a16:creationId xmlns:a16="http://schemas.microsoft.com/office/drawing/2014/main" id="{0D61E26A-7219-8F8A-9D2B-026F71044DF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19045" y="1321917"/>
            <a:ext cx="980207" cy="424831"/>
          </a:xfrm>
          <a:prstGeom prst="rect">
            <a:avLst/>
          </a:prstGeom>
        </p:spPr>
      </p:pic>
      <p:sp>
        <p:nvSpPr>
          <p:cNvPr id="50" name="Freeform 670">
            <a:extLst>
              <a:ext uri="{FF2B5EF4-FFF2-40B4-BE49-F238E27FC236}">
                <a16:creationId xmlns:a16="http://schemas.microsoft.com/office/drawing/2014/main" id="{8533E2FF-7F34-9B74-5361-D8D52C56968F}"/>
              </a:ext>
            </a:extLst>
          </p:cNvPr>
          <p:cNvSpPr>
            <a:spLocks/>
          </p:cNvSpPr>
          <p:nvPr userDrawn="1"/>
        </p:nvSpPr>
        <p:spPr bwMode="auto">
          <a:xfrm>
            <a:off x="5008017"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nvGrpSpPr>
          <p:cNvPr id="51" name="Group 50">
            <a:extLst>
              <a:ext uri="{FF2B5EF4-FFF2-40B4-BE49-F238E27FC236}">
                <a16:creationId xmlns:a16="http://schemas.microsoft.com/office/drawing/2014/main" id="{96BAF889-E8EE-927F-A510-2D92A5430367}"/>
              </a:ext>
            </a:extLst>
          </p:cNvPr>
          <p:cNvGrpSpPr/>
          <p:nvPr userDrawn="1"/>
        </p:nvGrpSpPr>
        <p:grpSpPr>
          <a:xfrm>
            <a:off x="1673150" y="1862511"/>
            <a:ext cx="8810965" cy="4134636"/>
            <a:chOff x="149150" y="1992560"/>
            <a:chExt cx="8810965" cy="4134636"/>
          </a:xfrm>
        </p:grpSpPr>
        <p:grpSp>
          <p:nvGrpSpPr>
            <p:cNvPr id="52" name="Group 51">
              <a:extLst>
                <a:ext uri="{FF2B5EF4-FFF2-40B4-BE49-F238E27FC236}">
                  <a16:creationId xmlns:a16="http://schemas.microsoft.com/office/drawing/2014/main" id="{5FE791B6-6145-E953-5568-EF0E445C4334}"/>
                </a:ext>
              </a:extLst>
            </p:cNvPr>
            <p:cNvGrpSpPr/>
            <p:nvPr/>
          </p:nvGrpSpPr>
          <p:grpSpPr>
            <a:xfrm>
              <a:off x="163175" y="1992560"/>
              <a:ext cx="8796940" cy="223152"/>
              <a:chOff x="163175" y="1992560"/>
              <a:chExt cx="8796940" cy="223152"/>
            </a:xfrm>
          </p:grpSpPr>
          <p:sp>
            <p:nvSpPr>
              <p:cNvPr id="1037" name="TextBox 1036">
                <a:extLst>
                  <a:ext uri="{FF2B5EF4-FFF2-40B4-BE49-F238E27FC236}">
                    <a16:creationId xmlns:a16="http://schemas.microsoft.com/office/drawing/2014/main" id="{D130C6E9-D231-0128-6AEC-F050C09BD2C6}"/>
                  </a:ext>
                </a:extLst>
              </p:cNvPr>
              <p:cNvSpPr txBox="1"/>
              <p:nvPr/>
            </p:nvSpPr>
            <p:spPr>
              <a:xfrm>
                <a:off x="163175" y="1993000"/>
                <a:ext cx="1044576" cy="215444"/>
              </a:xfrm>
              <a:prstGeom prst="rect">
                <a:avLst/>
              </a:prstGeom>
              <a:noFill/>
            </p:spPr>
            <p:txBody>
              <a:bodyPr wrap="square" rtlCol="0">
                <a:spAutoFit/>
              </a:bodyPr>
              <a:lstStyle/>
              <a:p>
                <a:pPr algn="ctr"/>
                <a:r>
                  <a:rPr lang="en-US" sz="800" dirty="0">
                    <a:latin typeface="Franklin Gothic Medium" panose="020B0603020102020204" pitchFamily="34" charset="0"/>
                  </a:rPr>
                  <a:t>AUSTRIA</a:t>
                </a:r>
                <a:endParaRPr lang="en-GB" sz="800" dirty="0">
                  <a:latin typeface="Franklin Gothic Medium" panose="020B0603020102020204" pitchFamily="34" charset="0"/>
                </a:endParaRPr>
              </a:p>
            </p:txBody>
          </p:sp>
          <p:sp>
            <p:nvSpPr>
              <p:cNvPr id="1038" name="TextBox 1037">
                <a:extLst>
                  <a:ext uri="{FF2B5EF4-FFF2-40B4-BE49-F238E27FC236}">
                    <a16:creationId xmlns:a16="http://schemas.microsoft.com/office/drawing/2014/main" id="{43B0F64F-108B-AB18-274F-6602F5611453}"/>
                  </a:ext>
                </a:extLst>
              </p:cNvPr>
              <p:cNvSpPr txBox="1"/>
              <p:nvPr/>
            </p:nvSpPr>
            <p:spPr>
              <a:xfrm>
                <a:off x="1268541" y="1993188"/>
                <a:ext cx="1047142" cy="215444"/>
              </a:xfrm>
              <a:prstGeom prst="rect">
                <a:avLst/>
              </a:prstGeom>
              <a:noFill/>
            </p:spPr>
            <p:txBody>
              <a:bodyPr wrap="square" rtlCol="0">
                <a:spAutoFit/>
              </a:bodyPr>
              <a:lstStyle/>
              <a:p>
                <a:pPr algn="ctr"/>
                <a:r>
                  <a:rPr lang="en-US" sz="800" dirty="0">
                    <a:latin typeface="Franklin Gothic Medium" panose="020B0603020102020204" pitchFamily="34" charset="0"/>
                  </a:rPr>
                  <a:t>BELGIUM</a:t>
                </a:r>
                <a:endParaRPr lang="en-GB" sz="800" dirty="0">
                  <a:latin typeface="Franklin Gothic Medium" panose="020B0603020102020204" pitchFamily="34" charset="0"/>
                </a:endParaRPr>
              </a:p>
            </p:txBody>
          </p:sp>
          <p:sp>
            <p:nvSpPr>
              <p:cNvPr id="1039" name="TextBox 1038">
                <a:extLst>
                  <a:ext uri="{FF2B5EF4-FFF2-40B4-BE49-F238E27FC236}">
                    <a16:creationId xmlns:a16="http://schemas.microsoft.com/office/drawing/2014/main" id="{5663C355-D613-B951-9039-6D544BA64668}"/>
                  </a:ext>
                </a:extLst>
              </p:cNvPr>
              <p:cNvSpPr txBox="1"/>
              <p:nvPr/>
            </p:nvSpPr>
            <p:spPr>
              <a:xfrm>
                <a:off x="2378080" y="1992560"/>
                <a:ext cx="1052250" cy="215444"/>
              </a:xfrm>
              <a:prstGeom prst="rect">
                <a:avLst/>
              </a:prstGeom>
              <a:noFill/>
            </p:spPr>
            <p:txBody>
              <a:bodyPr wrap="square" rtlCol="0">
                <a:spAutoFit/>
              </a:bodyPr>
              <a:lstStyle/>
              <a:p>
                <a:pPr algn="ctr"/>
                <a:r>
                  <a:rPr lang="en-US" sz="800" dirty="0">
                    <a:latin typeface="Franklin Gothic Medium" panose="020B0603020102020204" pitchFamily="34" charset="0"/>
                  </a:rPr>
                  <a:t>BULGARIA</a:t>
                </a:r>
                <a:endParaRPr lang="en-GB" sz="800" dirty="0">
                  <a:latin typeface="Franklin Gothic Medium" panose="020B0603020102020204" pitchFamily="34" charset="0"/>
                </a:endParaRPr>
              </a:p>
            </p:txBody>
          </p:sp>
          <p:sp>
            <p:nvSpPr>
              <p:cNvPr id="1040" name="TextBox 1039">
                <a:extLst>
                  <a:ext uri="{FF2B5EF4-FFF2-40B4-BE49-F238E27FC236}">
                    <a16:creationId xmlns:a16="http://schemas.microsoft.com/office/drawing/2014/main" id="{6C71D26B-A767-3A47-69FB-4A54A8836B16}"/>
                  </a:ext>
                </a:extLst>
              </p:cNvPr>
              <p:cNvSpPr txBox="1"/>
              <p:nvPr/>
            </p:nvSpPr>
            <p:spPr>
              <a:xfrm>
                <a:off x="3487227" y="1992560"/>
                <a:ext cx="1047177" cy="215444"/>
              </a:xfrm>
              <a:prstGeom prst="rect">
                <a:avLst/>
              </a:prstGeom>
              <a:noFill/>
            </p:spPr>
            <p:txBody>
              <a:bodyPr wrap="square" rtlCol="0">
                <a:spAutoFit/>
              </a:bodyPr>
              <a:lstStyle/>
              <a:p>
                <a:pPr algn="ctr"/>
                <a:r>
                  <a:rPr lang="en-US" sz="800" dirty="0">
                    <a:latin typeface="Franklin Gothic Medium" panose="020B0603020102020204" pitchFamily="34" charset="0"/>
                  </a:rPr>
                  <a:t>CROATIA</a:t>
                </a:r>
                <a:endParaRPr lang="en-GB" sz="800" dirty="0">
                  <a:latin typeface="Franklin Gothic Medium" panose="020B0603020102020204" pitchFamily="34" charset="0"/>
                </a:endParaRPr>
              </a:p>
            </p:txBody>
          </p:sp>
          <p:sp>
            <p:nvSpPr>
              <p:cNvPr id="1041" name="TextBox 1040">
                <a:extLst>
                  <a:ext uri="{FF2B5EF4-FFF2-40B4-BE49-F238E27FC236}">
                    <a16:creationId xmlns:a16="http://schemas.microsoft.com/office/drawing/2014/main" id="{11836DF2-1CD8-7B2F-0149-48AE9C70ED79}"/>
                  </a:ext>
                </a:extLst>
              </p:cNvPr>
              <p:cNvSpPr txBox="1"/>
              <p:nvPr/>
            </p:nvSpPr>
            <p:spPr>
              <a:xfrm>
                <a:off x="4594654" y="1994797"/>
                <a:ext cx="1050495" cy="215444"/>
              </a:xfrm>
              <a:prstGeom prst="rect">
                <a:avLst/>
              </a:prstGeom>
              <a:noFill/>
            </p:spPr>
            <p:txBody>
              <a:bodyPr wrap="square" rtlCol="0">
                <a:spAutoFit/>
              </a:bodyPr>
              <a:lstStyle/>
              <a:p>
                <a:pPr algn="ctr"/>
                <a:r>
                  <a:rPr lang="en-US" sz="800" dirty="0">
                    <a:latin typeface="Franklin Gothic Medium" panose="020B0603020102020204" pitchFamily="34" charset="0"/>
                  </a:rPr>
                  <a:t>CZECH REPUBLIC</a:t>
                </a:r>
                <a:endParaRPr lang="en-GB" sz="800" dirty="0">
                  <a:latin typeface="Franklin Gothic Medium" panose="020B0603020102020204" pitchFamily="34" charset="0"/>
                </a:endParaRPr>
              </a:p>
            </p:txBody>
          </p:sp>
          <p:sp>
            <p:nvSpPr>
              <p:cNvPr id="1042" name="TextBox 1041">
                <a:extLst>
                  <a:ext uri="{FF2B5EF4-FFF2-40B4-BE49-F238E27FC236}">
                    <a16:creationId xmlns:a16="http://schemas.microsoft.com/office/drawing/2014/main" id="{CA0E41A3-428C-00E7-D1E8-2F64E37B7406}"/>
                  </a:ext>
                </a:extLst>
              </p:cNvPr>
              <p:cNvSpPr txBox="1"/>
              <p:nvPr/>
            </p:nvSpPr>
            <p:spPr>
              <a:xfrm>
                <a:off x="5709083" y="2000268"/>
                <a:ext cx="1041005" cy="215444"/>
              </a:xfrm>
              <a:prstGeom prst="rect">
                <a:avLst/>
              </a:prstGeom>
              <a:noFill/>
            </p:spPr>
            <p:txBody>
              <a:bodyPr wrap="square" rtlCol="0">
                <a:spAutoFit/>
              </a:bodyPr>
              <a:lstStyle/>
              <a:p>
                <a:pPr algn="ctr"/>
                <a:r>
                  <a:rPr lang="en-US" sz="800" dirty="0">
                    <a:latin typeface="Franklin Gothic Medium" panose="020B0603020102020204" pitchFamily="34" charset="0"/>
                  </a:rPr>
                  <a:t>DENMARK</a:t>
                </a:r>
                <a:endParaRPr lang="en-GB" sz="800" dirty="0">
                  <a:latin typeface="Franklin Gothic Medium" panose="020B0603020102020204" pitchFamily="34" charset="0"/>
                </a:endParaRPr>
              </a:p>
            </p:txBody>
          </p:sp>
          <p:sp>
            <p:nvSpPr>
              <p:cNvPr id="1043" name="TextBox 1042">
                <a:extLst>
                  <a:ext uri="{FF2B5EF4-FFF2-40B4-BE49-F238E27FC236}">
                    <a16:creationId xmlns:a16="http://schemas.microsoft.com/office/drawing/2014/main" id="{A97A6E00-62A8-A818-0B27-9712F887E4B8}"/>
                  </a:ext>
                </a:extLst>
              </p:cNvPr>
              <p:cNvSpPr txBox="1"/>
              <p:nvPr/>
            </p:nvSpPr>
            <p:spPr>
              <a:xfrm>
                <a:off x="6812560" y="2000268"/>
                <a:ext cx="1041319" cy="215444"/>
              </a:xfrm>
              <a:prstGeom prst="rect">
                <a:avLst/>
              </a:prstGeom>
              <a:noFill/>
            </p:spPr>
            <p:txBody>
              <a:bodyPr wrap="square" rtlCol="0">
                <a:spAutoFit/>
              </a:bodyPr>
              <a:lstStyle/>
              <a:p>
                <a:pPr algn="ctr"/>
                <a:r>
                  <a:rPr lang="en-US" sz="800" dirty="0">
                    <a:latin typeface="Franklin Gothic Medium" panose="020B0603020102020204" pitchFamily="34" charset="0"/>
                  </a:rPr>
                  <a:t>ESTONIA</a:t>
                </a:r>
                <a:endParaRPr lang="en-GB" sz="800" dirty="0">
                  <a:latin typeface="Franklin Gothic Medium" panose="020B0603020102020204" pitchFamily="34" charset="0"/>
                </a:endParaRPr>
              </a:p>
            </p:txBody>
          </p:sp>
          <p:sp>
            <p:nvSpPr>
              <p:cNvPr id="1044" name="TextBox 1043">
                <a:extLst>
                  <a:ext uri="{FF2B5EF4-FFF2-40B4-BE49-F238E27FC236}">
                    <a16:creationId xmlns:a16="http://schemas.microsoft.com/office/drawing/2014/main" id="{99502F2F-AE87-0E99-09B9-4FEDD18E4B49}"/>
                  </a:ext>
                </a:extLst>
              </p:cNvPr>
              <p:cNvSpPr txBox="1"/>
              <p:nvPr/>
            </p:nvSpPr>
            <p:spPr>
              <a:xfrm>
                <a:off x="7918451" y="2000268"/>
                <a:ext cx="1041664" cy="215444"/>
              </a:xfrm>
              <a:prstGeom prst="rect">
                <a:avLst/>
              </a:prstGeom>
              <a:noFill/>
            </p:spPr>
            <p:txBody>
              <a:bodyPr wrap="square" rtlCol="0">
                <a:spAutoFit/>
              </a:bodyPr>
              <a:lstStyle/>
              <a:p>
                <a:pPr algn="ctr"/>
                <a:r>
                  <a:rPr lang="en-US" sz="800" dirty="0">
                    <a:latin typeface="Franklin Gothic Medium" panose="020B0603020102020204" pitchFamily="34" charset="0"/>
                  </a:rPr>
                  <a:t>FINLAND</a:t>
                </a:r>
                <a:endParaRPr lang="en-GB" sz="800" dirty="0">
                  <a:latin typeface="Franklin Gothic Medium" panose="020B0603020102020204" pitchFamily="34" charset="0"/>
                </a:endParaRPr>
              </a:p>
            </p:txBody>
          </p:sp>
        </p:grpSp>
        <p:sp>
          <p:nvSpPr>
            <p:cNvPr id="53" name="TextBox 52">
              <a:extLst>
                <a:ext uri="{FF2B5EF4-FFF2-40B4-BE49-F238E27FC236}">
                  <a16:creationId xmlns:a16="http://schemas.microsoft.com/office/drawing/2014/main" id="{B2BCF079-E887-BF99-31B8-F7F254F20ACD}"/>
                </a:ext>
              </a:extLst>
            </p:cNvPr>
            <p:cNvSpPr txBox="1"/>
            <p:nvPr/>
          </p:nvSpPr>
          <p:spPr>
            <a:xfrm>
              <a:off x="160017" y="3296610"/>
              <a:ext cx="1049983" cy="215444"/>
            </a:xfrm>
            <a:prstGeom prst="rect">
              <a:avLst/>
            </a:prstGeom>
            <a:noFill/>
          </p:spPr>
          <p:txBody>
            <a:bodyPr wrap="square" rtlCol="0">
              <a:spAutoFit/>
            </a:bodyPr>
            <a:lstStyle/>
            <a:p>
              <a:pPr algn="ctr"/>
              <a:r>
                <a:rPr lang="en-US" sz="800" dirty="0">
                  <a:latin typeface="Franklin Gothic Medium" panose="020B0603020102020204" pitchFamily="34" charset="0"/>
                </a:rPr>
                <a:t>FRANCE</a:t>
              </a:r>
              <a:endParaRPr lang="en-GB" sz="800" dirty="0">
                <a:latin typeface="Franklin Gothic Medium" panose="020B0603020102020204" pitchFamily="34" charset="0"/>
              </a:endParaRPr>
            </a:p>
          </p:txBody>
        </p:sp>
        <p:sp>
          <p:nvSpPr>
            <p:cNvPr id="54" name="TextBox 53">
              <a:extLst>
                <a:ext uri="{FF2B5EF4-FFF2-40B4-BE49-F238E27FC236}">
                  <a16:creationId xmlns:a16="http://schemas.microsoft.com/office/drawing/2014/main" id="{3C62260B-3921-9DEC-8B39-FDCAEACF4FD6}"/>
                </a:ext>
              </a:extLst>
            </p:cNvPr>
            <p:cNvSpPr txBox="1"/>
            <p:nvPr/>
          </p:nvSpPr>
          <p:spPr>
            <a:xfrm>
              <a:off x="1268541" y="3296610"/>
              <a:ext cx="1048357" cy="215444"/>
            </a:xfrm>
            <a:prstGeom prst="rect">
              <a:avLst/>
            </a:prstGeom>
            <a:noFill/>
          </p:spPr>
          <p:txBody>
            <a:bodyPr wrap="square" rtlCol="0">
              <a:spAutoFit/>
            </a:bodyPr>
            <a:lstStyle/>
            <a:p>
              <a:pPr algn="ctr"/>
              <a:r>
                <a:rPr lang="en-US" sz="800" dirty="0">
                  <a:latin typeface="Franklin Gothic Medium" panose="020B0603020102020204" pitchFamily="34" charset="0"/>
                </a:rPr>
                <a:t>GERMANY</a:t>
              </a:r>
              <a:endParaRPr lang="en-GB" sz="800" dirty="0">
                <a:latin typeface="Franklin Gothic Medium" panose="020B0603020102020204" pitchFamily="34" charset="0"/>
              </a:endParaRPr>
            </a:p>
          </p:txBody>
        </p:sp>
        <p:sp>
          <p:nvSpPr>
            <p:cNvPr id="55" name="TextBox 54">
              <a:extLst>
                <a:ext uri="{FF2B5EF4-FFF2-40B4-BE49-F238E27FC236}">
                  <a16:creationId xmlns:a16="http://schemas.microsoft.com/office/drawing/2014/main" id="{086756A6-C881-3C43-DB19-2E236FC5007E}"/>
                </a:ext>
              </a:extLst>
            </p:cNvPr>
            <p:cNvSpPr txBox="1"/>
            <p:nvPr/>
          </p:nvSpPr>
          <p:spPr>
            <a:xfrm>
              <a:off x="2381291" y="3296610"/>
              <a:ext cx="1046144" cy="215444"/>
            </a:xfrm>
            <a:prstGeom prst="rect">
              <a:avLst/>
            </a:prstGeom>
            <a:noFill/>
          </p:spPr>
          <p:txBody>
            <a:bodyPr wrap="square" rtlCol="0">
              <a:spAutoFit/>
            </a:bodyPr>
            <a:lstStyle/>
            <a:p>
              <a:pPr algn="ctr"/>
              <a:r>
                <a:rPr lang="en-US" sz="800" dirty="0">
                  <a:latin typeface="Franklin Gothic Medium" panose="020B0603020102020204" pitchFamily="34" charset="0"/>
                </a:rPr>
                <a:t>GERMANY</a:t>
              </a:r>
              <a:endParaRPr lang="en-GB" sz="800" dirty="0">
                <a:latin typeface="Franklin Gothic Medium" panose="020B0603020102020204" pitchFamily="34" charset="0"/>
              </a:endParaRPr>
            </a:p>
          </p:txBody>
        </p:sp>
        <p:sp>
          <p:nvSpPr>
            <p:cNvPr id="56" name="TextBox 55">
              <a:extLst>
                <a:ext uri="{FF2B5EF4-FFF2-40B4-BE49-F238E27FC236}">
                  <a16:creationId xmlns:a16="http://schemas.microsoft.com/office/drawing/2014/main" id="{12FCB4EB-FE5B-1037-1095-EAF10BBB29AC}"/>
                </a:ext>
              </a:extLst>
            </p:cNvPr>
            <p:cNvSpPr txBox="1"/>
            <p:nvPr/>
          </p:nvSpPr>
          <p:spPr>
            <a:xfrm>
              <a:off x="3489222" y="3296610"/>
              <a:ext cx="1044576" cy="215444"/>
            </a:xfrm>
            <a:prstGeom prst="rect">
              <a:avLst/>
            </a:prstGeom>
            <a:noFill/>
          </p:spPr>
          <p:txBody>
            <a:bodyPr wrap="square" rtlCol="0">
              <a:spAutoFit/>
            </a:bodyPr>
            <a:lstStyle/>
            <a:p>
              <a:pPr algn="ctr"/>
              <a:r>
                <a:rPr lang="en-US" sz="800" dirty="0">
                  <a:latin typeface="Franklin Gothic Medium" panose="020B0603020102020204" pitchFamily="34" charset="0"/>
                </a:rPr>
                <a:t>GERMANY</a:t>
              </a:r>
              <a:endParaRPr lang="en-GB" sz="800" dirty="0">
                <a:latin typeface="Franklin Gothic Medium" panose="020B0603020102020204" pitchFamily="34" charset="0"/>
              </a:endParaRPr>
            </a:p>
          </p:txBody>
        </p:sp>
        <p:sp>
          <p:nvSpPr>
            <p:cNvPr id="57" name="TextBox 56">
              <a:extLst>
                <a:ext uri="{FF2B5EF4-FFF2-40B4-BE49-F238E27FC236}">
                  <a16:creationId xmlns:a16="http://schemas.microsoft.com/office/drawing/2014/main" id="{FF90D8F8-27B3-441C-2190-DB9A44BEEACB}"/>
                </a:ext>
              </a:extLst>
            </p:cNvPr>
            <p:cNvSpPr txBox="1"/>
            <p:nvPr/>
          </p:nvSpPr>
          <p:spPr>
            <a:xfrm>
              <a:off x="4598723" y="3296610"/>
              <a:ext cx="1041964" cy="215444"/>
            </a:xfrm>
            <a:prstGeom prst="rect">
              <a:avLst/>
            </a:prstGeom>
            <a:noFill/>
          </p:spPr>
          <p:txBody>
            <a:bodyPr wrap="square" rtlCol="0">
              <a:spAutoFit/>
            </a:bodyPr>
            <a:lstStyle/>
            <a:p>
              <a:pPr algn="ctr"/>
              <a:r>
                <a:rPr lang="en-US" sz="800" dirty="0">
                  <a:latin typeface="Franklin Gothic Medium" panose="020B0603020102020204" pitchFamily="34" charset="0"/>
                </a:rPr>
                <a:t>GREECE</a:t>
              </a:r>
              <a:endParaRPr lang="en-GB" sz="800" dirty="0">
                <a:latin typeface="Franklin Gothic Medium" panose="020B0603020102020204" pitchFamily="34" charset="0"/>
              </a:endParaRPr>
            </a:p>
          </p:txBody>
        </p:sp>
        <p:sp>
          <p:nvSpPr>
            <p:cNvPr id="58" name="TextBox 57">
              <a:extLst>
                <a:ext uri="{FF2B5EF4-FFF2-40B4-BE49-F238E27FC236}">
                  <a16:creationId xmlns:a16="http://schemas.microsoft.com/office/drawing/2014/main" id="{B45531FB-C66C-ABFC-69F5-BE10113B6280}"/>
                </a:ext>
              </a:extLst>
            </p:cNvPr>
            <p:cNvSpPr txBox="1"/>
            <p:nvPr/>
          </p:nvSpPr>
          <p:spPr>
            <a:xfrm>
              <a:off x="5699711" y="3296610"/>
              <a:ext cx="1050378" cy="215444"/>
            </a:xfrm>
            <a:prstGeom prst="rect">
              <a:avLst/>
            </a:prstGeom>
            <a:noFill/>
          </p:spPr>
          <p:txBody>
            <a:bodyPr wrap="square" rtlCol="0">
              <a:spAutoFit/>
            </a:bodyPr>
            <a:lstStyle/>
            <a:p>
              <a:pPr algn="ctr"/>
              <a:r>
                <a:rPr lang="en-US" sz="800" dirty="0">
                  <a:latin typeface="Franklin Gothic Medium" panose="020B0603020102020204" pitchFamily="34" charset="0"/>
                </a:rPr>
                <a:t>HUNGARY</a:t>
              </a:r>
              <a:endParaRPr lang="en-GB" sz="800" dirty="0">
                <a:latin typeface="Franklin Gothic Medium" panose="020B0603020102020204" pitchFamily="34" charset="0"/>
              </a:endParaRPr>
            </a:p>
          </p:txBody>
        </p:sp>
        <p:sp>
          <p:nvSpPr>
            <p:cNvPr id="59" name="TextBox 58">
              <a:extLst>
                <a:ext uri="{FF2B5EF4-FFF2-40B4-BE49-F238E27FC236}">
                  <a16:creationId xmlns:a16="http://schemas.microsoft.com/office/drawing/2014/main" id="{070FEE3B-18F1-38A1-C859-96367D440655}"/>
                </a:ext>
              </a:extLst>
            </p:cNvPr>
            <p:cNvSpPr txBox="1"/>
            <p:nvPr/>
          </p:nvSpPr>
          <p:spPr>
            <a:xfrm>
              <a:off x="6809113" y="3296610"/>
              <a:ext cx="1049013" cy="215444"/>
            </a:xfrm>
            <a:prstGeom prst="rect">
              <a:avLst/>
            </a:prstGeom>
            <a:noFill/>
          </p:spPr>
          <p:txBody>
            <a:bodyPr wrap="square" rtlCol="0">
              <a:spAutoFit/>
            </a:bodyPr>
            <a:lstStyle/>
            <a:p>
              <a:pPr algn="ctr"/>
              <a:r>
                <a:rPr lang="en-US" sz="800" dirty="0">
                  <a:latin typeface="Franklin Gothic Medium" panose="020B0603020102020204" pitchFamily="34" charset="0"/>
                </a:rPr>
                <a:t>IRELAND</a:t>
              </a:r>
              <a:endParaRPr lang="en-GB" sz="800" dirty="0">
                <a:latin typeface="Franklin Gothic Medium" panose="020B0603020102020204" pitchFamily="34" charset="0"/>
              </a:endParaRPr>
            </a:p>
          </p:txBody>
        </p:sp>
        <p:sp>
          <p:nvSpPr>
            <p:cNvPr id="60" name="TextBox 59">
              <a:extLst>
                <a:ext uri="{FF2B5EF4-FFF2-40B4-BE49-F238E27FC236}">
                  <a16:creationId xmlns:a16="http://schemas.microsoft.com/office/drawing/2014/main" id="{6ABA011A-3CBD-EA55-8D25-966B9FDB100B}"/>
                </a:ext>
              </a:extLst>
            </p:cNvPr>
            <p:cNvSpPr txBox="1"/>
            <p:nvPr/>
          </p:nvSpPr>
          <p:spPr>
            <a:xfrm>
              <a:off x="7915540" y="3296610"/>
              <a:ext cx="1044575" cy="215444"/>
            </a:xfrm>
            <a:prstGeom prst="rect">
              <a:avLst/>
            </a:prstGeom>
            <a:noFill/>
          </p:spPr>
          <p:txBody>
            <a:bodyPr wrap="square" rtlCol="0">
              <a:spAutoFit/>
            </a:bodyPr>
            <a:lstStyle/>
            <a:p>
              <a:pPr algn="ctr"/>
              <a:r>
                <a:rPr lang="en-US" sz="800" dirty="0">
                  <a:latin typeface="Franklin Gothic Medium" panose="020B0603020102020204" pitchFamily="34" charset="0"/>
                </a:rPr>
                <a:t>ITALY</a:t>
              </a:r>
              <a:endParaRPr lang="en-GB" sz="800" dirty="0">
                <a:latin typeface="Franklin Gothic Medium" panose="020B0603020102020204" pitchFamily="34" charset="0"/>
              </a:endParaRPr>
            </a:p>
          </p:txBody>
        </p:sp>
        <p:sp>
          <p:nvSpPr>
            <p:cNvPr id="61" name="TextBox 60">
              <a:extLst>
                <a:ext uri="{FF2B5EF4-FFF2-40B4-BE49-F238E27FC236}">
                  <a16:creationId xmlns:a16="http://schemas.microsoft.com/office/drawing/2014/main" id="{87DCBE8A-C47B-BA6B-12FB-05BADE01812A}"/>
                </a:ext>
              </a:extLst>
            </p:cNvPr>
            <p:cNvSpPr txBox="1"/>
            <p:nvPr/>
          </p:nvSpPr>
          <p:spPr>
            <a:xfrm>
              <a:off x="149150" y="4602487"/>
              <a:ext cx="1048328" cy="215444"/>
            </a:xfrm>
            <a:prstGeom prst="rect">
              <a:avLst/>
            </a:prstGeom>
            <a:noFill/>
          </p:spPr>
          <p:txBody>
            <a:bodyPr wrap="square" rtlCol="0">
              <a:spAutoFit/>
            </a:bodyPr>
            <a:lstStyle/>
            <a:p>
              <a:pPr algn="ctr"/>
              <a:r>
                <a:rPr lang="en-US" sz="800" dirty="0">
                  <a:latin typeface="Franklin Gothic Medium" panose="020B0603020102020204" pitchFamily="34" charset="0"/>
                </a:rPr>
                <a:t>LATVIA</a:t>
              </a:r>
              <a:endParaRPr lang="en-GB" sz="800" dirty="0">
                <a:latin typeface="Franklin Gothic Medium" panose="020B0603020102020204" pitchFamily="34" charset="0"/>
              </a:endParaRPr>
            </a:p>
          </p:txBody>
        </p:sp>
        <p:sp>
          <p:nvSpPr>
            <p:cNvPr id="62" name="TextBox 61">
              <a:extLst>
                <a:ext uri="{FF2B5EF4-FFF2-40B4-BE49-F238E27FC236}">
                  <a16:creationId xmlns:a16="http://schemas.microsoft.com/office/drawing/2014/main" id="{94B12123-0EE7-D252-EEF7-ED00DDDC885C}"/>
                </a:ext>
              </a:extLst>
            </p:cNvPr>
            <p:cNvSpPr txBox="1"/>
            <p:nvPr/>
          </p:nvSpPr>
          <p:spPr>
            <a:xfrm>
              <a:off x="1256668" y="4602487"/>
              <a:ext cx="1045738" cy="215444"/>
            </a:xfrm>
            <a:prstGeom prst="rect">
              <a:avLst/>
            </a:prstGeom>
            <a:noFill/>
          </p:spPr>
          <p:txBody>
            <a:bodyPr wrap="square" rtlCol="0">
              <a:spAutoFit/>
            </a:bodyPr>
            <a:lstStyle/>
            <a:p>
              <a:pPr algn="ctr"/>
              <a:r>
                <a:rPr lang="en-US" sz="800" dirty="0">
                  <a:latin typeface="Franklin Gothic Medium" panose="020B0603020102020204" pitchFamily="34" charset="0"/>
                </a:rPr>
                <a:t>LITHUANIA</a:t>
              </a:r>
              <a:endParaRPr lang="en-GB" sz="800" dirty="0">
                <a:latin typeface="Franklin Gothic Medium" panose="020B0603020102020204" pitchFamily="34" charset="0"/>
              </a:endParaRPr>
            </a:p>
          </p:txBody>
        </p:sp>
        <p:sp>
          <p:nvSpPr>
            <p:cNvPr id="63" name="TextBox 62">
              <a:extLst>
                <a:ext uri="{FF2B5EF4-FFF2-40B4-BE49-F238E27FC236}">
                  <a16:creationId xmlns:a16="http://schemas.microsoft.com/office/drawing/2014/main" id="{E1A40364-B92C-5FF5-A773-5AD80749EC5E}"/>
                </a:ext>
              </a:extLst>
            </p:cNvPr>
            <p:cNvSpPr txBox="1"/>
            <p:nvPr/>
          </p:nvSpPr>
          <p:spPr>
            <a:xfrm>
              <a:off x="4552083" y="4593387"/>
              <a:ext cx="1050937" cy="215444"/>
            </a:xfrm>
            <a:prstGeom prst="rect">
              <a:avLst/>
            </a:prstGeom>
            <a:noFill/>
          </p:spPr>
          <p:txBody>
            <a:bodyPr wrap="square" rtlCol="0">
              <a:spAutoFit/>
            </a:bodyPr>
            <a:lstStyle/>
            <a:p>
              <a:pPr algn="ctr"/>
              <a:r>
                <a:rPr lang="en-US" sz="800" dirty="0">
                  <a:latin typeface="Franklin Gothic Medium" panose="020B0603020102020204" pitchFamily="34" charset="0"/>
                </a:rPr>
                <a:t>POLAND</a:t>
              </a:r>
              <a:endParaRPr lang="en-GB" sz="800" dirty="0">
                <a:latin typeface="Franklin Gothic Medium" panose="020B0603020102020204" pitchFamily="34" charset="0"/>
              </a:endParaRPr>
            </a:p>
          </p:txBody>
        </p:sp>
        <p:sp>
          <p:nvSpPr>
            <p:cNvPr id="1024" name="TextBox 1023">
              <a:extLst>
                <a:ext uri="{FF2B5EF4-FFF2-40B4-BE49-F238E27FC236}">
                  <a16:creationId xmlns:a16="http://schemas.microsoft.com/office/drawing/2014/main" id="{C1881CFF-FD2D-E670-B56A-FA50076CE6C8}"/>
                </a:ext>
              </a:extLst>
            </p:cNvPr>
            <p:cNvSpPr txBox="1"/>
            <p:nvPr/>
          </p:nvSpPr>
          <p:spPr>
            <a:xfrm>
              <a:off x="5666376" y="4593387"/>
              <a:ext cx="1045248" cy="215444"/>
            </a:xfrm>
            <a:prstGeom prst="rect">
              <a:avLst/>
            </a:prstGeom>
            <a:noFill/>
          </p:spPr>
          <p:txBody>
            <a:bodyPr wrap="square" rtlCol="0">
              <a:spAutoFit/>
            </a:bodyPr>
            <a:lstStyle/>
            <a:p>
              <a:pPr algn="ctr"/>
              <a:r>
                <a:rPr lang="en-US" sz="800" dirty="0">
                  <a:latin typeface="Franklin Gothic Medium" panose="020B0603020102020204" pitchFamily="34" charset="0"/>
                </a:rPr>
                <a:t>PORTUGAL</a:t>
              </a:r>
              <a:endParaRPr lang="en-GB" sz="800" dirty="0">
                <a:latin typeface="Franklin Gothic Medium" panose="020B0603020102020204" pitchFamily="34" charset="0"/>
              </a:endParaRPr>
            </a:p>
          </p:txBody>
        </p:sp>
        <p:sp>
          <p:nvSpPr>
            <p:cNvPr id="1025" name="TextBox 1024">
              <a:extLst>
                <a:ext uri="{FF2B5EF4-FFF2-40B4-BE49-F238E27FC236}">
                  <a16:creationId xmlns:a16="http://schemas.microsoft.com/office/drawing/2014/main" id="{FFC0277B-B09E-EE18-037F-46FFFF7048DD}"/>
                </a:ext>
              </a:extLst>
            </p:cNvPr>
            <p:cNvSpPr txBox="1"/>
            <p:nvPr/>
          </p:nvSpPr>
          <p:spPr>
            <a:xfrm>
              <a:off x="6770543" y="4592801"/>
              <a:ext cx="1049013" cy="215444"/>
            </a:xfrm>
            <a:prstGeom prst="rect">
              <a:avLst/>
            </a:prstGeom>
            <a:noFill/>
          </p:spPr>
          <p:txBody>
            <a:bodyPr wrap="square" rtlCol="0">
              <a:spAutoFit/>
            </a:bodyPr>
            <a:lstStyle/>
            <a:p>
              <a:pPr algn="ctr"/>
              <a:r>
                <a:rPr lang="en-US" sz="800" dirty="0">
                  <a:latin typeface="Franklin Gothic Medium" panose="020B0603020102020204" pitchFamily="34" charset="0"/>
                </a:rPr>
                <a:t>ROMANIA</a:t>
              </a:r>
              <a:endParaRPr lang="en-GB" sz="800" dirty="0">
                <a:latin typeface="Franklin Gothic Medium" panose="020B0603020102020204" pitchFamily="34" charset="0"/>
              </a:endParaRPr>
            </a:p>
          </p:txBody>
        </p:sp>
        <p:sp>
          <p:nvSpPr>
            <p:cNvPr id="1027" name="TextBox 1026">
              <a:extLst>
                <a:ext uri="{FF2B5EF4-FFF2-40B4-BE49-F238E27FC236}">
                  <a16:creationId xmlns:a16="http://schemas.microsoft.com/office/drawing/2014/main" id="{E5DB70F5-EFDE-E4B6-7361-7345F305599E}"/>
                </a:ext>
              </a:extLst>
            </p:cNvPr>
            <p:cNvSpPr txBox="1"/>
            <p:nvPr/>
          </p:nvSpPr>
          <p:spPr>
            <a:xfrm>
              <a:off x="7878475" y="4592801"/>
              <a:ext cx="1049013" cy="215444"/>
            </a:xfrm>
            <a:prstGeom prst="rect">
              <a:avLst/>
            </a:prstGeom>
            <a:noFill/>
          </p:spPr>
          <p:txBody>
            <a:bodyPr wrap="square" rtlCol="0">
              <a:spAutoFit/>
            </a:bodyPr>
            <a:lstStyle/>
            <a:p>
              <a:pPr algn="ctr"/>
              <a:r>
                <a:rPr lang="en-US" sz="800" dirty="0">
                  <a:latin typeface="Franklin Gothic Medium" panose="020B0603020102020204" pitchFamily="34" charset="0"/>
                </a:rPr>
                <a:t>SLOVAKIA</a:t>
              </a:r>
              <a:endParaRPr lang="en-GB" sz="800" dirty="0">
                <a:latin typeface="Franklin Gothic Medium" panose="020B0603020102020204" pitchFamily="34" charset="0"/>
              </a:endParaRPr>
            </a:p>
          </p:txBody>
        </p:sp>
        <p:sp>
          <p:nvSpPr>
            <p:cNvPr id="1028" name="TextBox 1027">
              <a:extLst>
                <a:ext uri="{FF2B5EF4-FFF2-40B4-BE49-F238E27FC236}">
                  <a16:creationId xmlns:a16="http://schemas.microsoft.com/office/drawing/2014/main" id="{486A111E-93DC-3F57-5215-CC99E92860E2}"/>
                </a:ext>
              </a:extLst>
            </p:cNvPr>
            <p:cNvSpPr txBox="1"/>
            <p:nvPr/>
          </p:nvSpPr>
          <p:spPr>
            <a:xfrm>
              <a:off x="164565" y="5909791"/>
              <a:ext cx="1044575" cy="215444"/>
            </a:xfrm>
            <a:prstGeom prst="rect">
              <a:avLst/>
            </a:prstGeom>
            <a:noFill/>
          </p:spPr>
          <p:txBody>
            <a:bodyPr wrap="square" rtlCol="0">
              <a:spAutoFit/>
            </a:bodyPr>
            <a:lstStyle/>
            <a:p>
              <a:pPr algn="ctr"/>
              <a:r>
                <a:rPr lang="en-US" sz="800" dirty="0">
                  <a:latin typeface="Franklin Gothic Medium" panose="020B0603020102020204" pitchFamily="34" charset="0"/>
                </a:rPr>
                <a:t>SLOVENIA</a:t>
              </a:r>
              <a:endParaRPr lang="en-GB" sz="800" dirty="0">
                <a:latin typeface="Franklin Gothic Medium" panose="020B0603020102020204" pitchFamily="34" charset="0"/>
              </a:endParaRPr>
            </a:p>
          </p:txBody>
        </p:sp>
        <p:sp>
          <p:nvSpPr>
            <p:cNvPr id="1029" name="TextBox 1028">
              <a:extLst>
                <a:ext uri="{FF2B5EF4-FFF2-40B4-BE49-F238E27FC236}">
                  <a16:creationId xmlns:a16="http://schemas.microsoft.com/office/drawing/2014/main" id="{E1AC8949-E919-A52A-E9AC-FF1CE48B9794}"/>
                </a:ext>
              </a:extLst>
            </p:cNvPr>
            <p:cNvSpPr txBox="1"/>
            <p:nvPr/>
          </p:nvSpPr>
          <p:spPr>
            <a:xfrm>
              <a:off x="1277289" y="5901952"/>
              <a:ext cx="1042740" cy="215444"/>
            </a:xfrm>
            <a:prstGeom prst="rect">
              <a:avLst/>
            </a:prstGeom>
            <a:noFill/>
          </p:spPr>
          <p:txBody>
            <a:bodyPr wrap="square" rtlCol="0">
              <a:spAutoFit/>
            </a:bodyPr>
            <a:lstStyle/>
            <a:p>
              <a:pPr algn="ctr"/>
              <a:r>
                <a:rPr lang="en-US" sz="800" dirty="0">
                  <a:latin typeface="Franklin Gothic Medium" panose="020B0603020102020204" pitchFamily="34" charset="0"/>
                </a:rPr>
                <a:t>SPAIN</a:t>
              </a:r>
              <a:endParaRPr lang="en-GB" sz="800" dirty="0">
                <a:latin typeface="Franklin Gothic Medium" panose="020B0603020102020204" pitchFamily="34" charset="0"/>
              </a:endParaRPr>
            </a:p>
          </p:txBody>
        </p:sp>
        <p:sp>
          <p:nvSpPr>
            <p:cNvPr id="1030" name="TextBox 1029">
              <a:extLst>
                <a:ext uri="{FF2B5EF4-FFF2-40B4-BE49-F238E27FC236}">
                  <a16:creationId xmlns:a16="http://schemas.microsoft.com/office/drawing/2014/main" id="{B33F6FCB-FF4B-B0B4-9818-0FA49389B307}"/>
                </a:ext>
              </a:extLst>
            </p:cNvPr>
            <p:cNvSpPr txBox="1"/>
            <p:nvPr/>
          </p:nvSpPr>
          <p:spPr>
            <a:xfrm>
              <a:off x="2391471" y="5911752"/>
              <a:ext cx="1044884" cy="215444"/>
            </a:xfrm>
            <a:prstGeom prst="rect">
              <a:avLst/>
            </a:prstGeom>
            <a:noFill/>
          </p:spPr>
          <p:txBody>
            <a:bodyPr wrap="square" rtlCol="0">
              <a:spAutoFit/>
            </a:bodyPr>
            <a:lstStyle/>
            <a:p>
              <a:pPr algn="ctr"/>
              <a:r>
                <a:rPr lang="en-US" sz="800" dirty="0">
                  <a:latin typeface="Franklin Gothic Medium" panose="020B0603020102020204" pitchFamily="34" charset="0"/>
                </a:rPr>
                <a:t>SWEDEN</a:t>
              </a:r>
              <a:endParaRPr lang="en-GB" sz="800" dirty="0">
                <a:latin typeface="Franklin Gothic Medium" panose="020B0603020102020204" pitchFamily="34" charset="0"/>
              </a:endParaRPr>
            </a:p>
          </p:txBody>
        </p:sp>
        <p:sp>
          <p:nvSpPr>
            <p:cNvPr id="1031" name="TextBox 1030">
              <a:extLst>
                <a:ext uri="{FF2B5EF4-FFF2-40B4-BE49-F238E27FC236}">
                  <a16:creationId xmlns:a16="http://schemas.microsoft.com/office/drawing/2014/main" id="{A1B84EC9-8E44-4C1A-1AB2-1F62BEFAEB74}"/>
                </a:ext>
              </a:extLst>
            </p:cNvPr>
            <p:cNvSpPr txBox="1"/>
            <p:nvPr/>
          </p:nvSpPr>
          <p:spPr>
            <a:xfrm>
              <a:off x="3488286" y="5911752"/>
              <a:ext cx="1061563" cy="215444"/>
            </a:xfrm>
            <a:prstGeom prst="rect">
              <a:avLst/>
            </a:prstGeom>
            <a:noFill/>
          </p:spPr>
          <p:txBody>
            <a:bodyPr wrap="square" rtlCol="0">
              <a:spAutoFit/>
            </a:bodyPr>
            <a:lstStyle/>
            <a:p>
              <a:pPr algn="ctr"/>
              <a:r>
                <a:rPr lang="en-US" sz="800" dirty="0">
                  <a:latin typeface="Franklin Gothic Medium" panose="020B0603020102020204" pitchFamily="34" charset="0"/>
                </a:rPr>
                <a:t>SWITZERLAND</a:t>
              </a:r>
              <a:endParaRPr lang="en-GB" sz="800" dirty="0">
                <a:latin typeface="Franklin Gothic Medium" panose="020B0603020102020204" pitchFamily="34" charset="0"/>
              </a:endParaRPr>
            </a:p>
          </p:txBody>
        </p:sp>
        <p:sp>
          <p:nvSpPr>
            <p:cNvPr id="1032" name="TextBox 1031">
              <a:extLst>
                <a:ext uri="{FF2B5EF4-FFF2-40B4-BE49-F238E27FC236}">
                  <a16:creationId xmlns:a16="http://schemas.microsoft.com/office/drawing/2014/main" id="{3B1554EB-6BDD-084C-0A9A-866D26489A32}"/>
                </a:ext>
              </a:extLst>
            </p:cNvPr>
            <p:cNvSpPr txBox="1"/>
            <p:nvPr/>
          </p:nvSpPr>
          <p:spPr>
            <a:xfrm>
              <a:off x="4597921" y="5907535"/>
              <a:ext cx="1050937" cy="215444"/>
            </a:xfrm>
            <a:prstGeom prst="rect">
              <a:avLst/>
            </a:prstGeom>
            <a:noFill/>
          </p:spPr>
          <p:txBody>
            <a:bodyPr wrap="square" rtlCol="0">
              <a:spAutoFit/>
            </a:bodyPr>
            <a:lstStyle/>
            <a:p>
              <a:pPr algn="ctr"/>
              <a:r>
                <a:rPr lang="en-US" sz="800" dirty="0">
                  <a:latin typeface="Franklin Gothic Medium" panose="020B0603020102020204" pitchFamily="34" charset="0"/>
                </a:rPr>
                <a:t>THE NETHERLANDS</a:t>
              </a:r>
              <a:endParaRPr lang="en-GB" sz="800" dirty="0">
                <a:latin typeface="Franklin Gothic Medium" panose="020B0603020102020204" pitchFamily="34" charset="0"/>
              </a:endParaRPr>
            </a:p>
          </p:txBody>
        </p:sp>
        <p:sp>
          <p:nvSpPr>
            <p:cNvPr id="1033" name="TextBox 1032">
              <a:extLst>
                <a:ext uri="{FF2B5EF4-FFF2-40B4-BE49-F238E27FC236}">
                  <a16:creationId xmlns:a16="http://schemas.microsoft.com/office/drawing/2014/main" id="{B0A5062E-63B3-BEFC-6577-85F73FFE05AD}"/>
                </a:ext>
              </a:extLst>
            </p:cNvPr>
            <p:cNvSpPr txBox="1"/>
            <p:nvPr/>
          </p:nvSpPr>
          <p:spPr>
            <a:xfrm>
              <a:off x="5724468" y="5911752"/>
              <a:ext cx="1043748" cy="215444"/>
            </a:xfrm>
            <a:prstGeom prst="rect">
              <a:avLst/>
            </a:prstGeom>
            <a:noFill/>
          </p:spPr>
          <p:txBody>
            <a:bodyPr wrap="square" rtlCol="0">
              <a:spAutoFit/>
            </a:bodyPr>
            <a:lstStyle/>
            <a:p>
              <a:pPr algn="ctr"/>
              <a:r>
                <a:rPr lang="en-US" sz="800" dirty="0">
                  <a:latin typeface="Franklin Gothic Medium" panose="020B0603020102020204" pitchFamily="34" charset="0"/>
                </a:rPr>
                <a:t>UKRAINE</a:t>
              </a:r>
              <a:endParaRPr lang="en-GB" sz="800" dirty="0">
                <a:latin typeface="Franklin Gothic Medium" panose="020B0603020102020204" pitchFamily="34" charset="0"/>
              </a:endParaRPr>
            </a:p>
          </p:txBody>
        </p:sp>
        <p:sp>
          <p:nvSpPr>
            <p:cNvPr id="1034" name="TextBox 1033">
              <a:extLst>
                <a:ext uri="{FF2B5EF4-FFF2-40B4-BE49-F238E27FC236}">
                  <a16:creationId xmlns:a16="http://schemas.microsoft.com/office/drawing/2014/main" id="{8E40CC49-C13F-B7F6-FB80-3B2A795B2305}"/>
                </a:ext>
              </a:extLst>
            </p:cNvPr>
            <p:cNvSpPr txBox="1"/>
            <p:nvPr/>
          </p:nvSpPr>
          <p:spPr>
            <a:xfrm>
              <a:off x="6821364" y="5905899"/>
              <a:ext cx="1046237" cy="215444"/>
            </a:xfrm>
            <a:prstGeom prst="rect">
              <a:avLst/>
            </a:prstGeom>
            <a:noFill/>
          </p:spPr>
          <p:txBody>
            <a:bodyPr wrap="square" rtlCol="0">
              <a:spAutoFit/>
            </a:bodyPr>
            <a:lstStyle/>
            <a:p>
              <a:pPr algn="ctr"/>
              <a:r>
                <a:rPr lang="en-US" sz="800" dirty="0">
                  <a:latin typeface="Franklin Gothic Medium" panose="020B0603020102020204" pitchFamily="34" charset="0"/>
                </a:rPr>
                <a:t>UNITED KINGDOM</a:t>
              </a:r>
              <a:endParaRPr lang="en-GB" sz="800" dirty="0">
                <a:latin typeface="Franklin Gothic Medium" panose="020B0603020102020204" pitchFamily="34" charset="0"/>
              </a:endParaRPr>
            </a:p>
          </p:txBody>
        </p:sp>
        <p:sp>
          <p:nvSpPr>
            <p:cNvPr id="1035" name="TextBox 1034">
              <a:extLst>
                <a:ext uri="{FF2B5EF4-FFF2-40B4-BE49-F238E27FC236}">
                  <a16:creationId xmlns:a16="http://schemas.microsoft.com/office/drawing/2014/main" id="{CA903DDC-9085-DE43-8242-E0FAB723413F}"/>
                </a:ext>
              </a:extLst>
            </p:cNvPr>
            <p:cNvSpPr txBox="1"/>
            <p:nvPr/>
          </p:nvSpPr>
          <p:spPr>
            <a:xfrm>
              <a:off x="2362010" y="4602487"/>
              <a:ext cx="1047579" cy="215444"/>
            </a:xfrm>
            <a:prstGeom prst="rect">
              <a:avLst/>
            </a:prstGeom>
            <a:noFill/>
          </p:spPr>
          <p:txBody>
            <a:bodyPr wrap="square" rtlCol="0">
              <a:spAutoFit/>
            </a:bodyPr>
            <a:lstStyle/>
            <a:p>
              <a:pPr algn="ctr"/>
              <a:r>
                <a:rPr lang="en-US" sz="800" dirty="0">
                  <a:latin typeface="Franklin Gothic Medium" panose="020B0603020102020204" pitchFamily="34" charset="0"/>
                </a:rPr>
                <a:t>MALTA</a:t>
              </a:r>
              <a:endParaRPr lang="en-GB" sz="800" dirty="0">
                <a:latin typeface="Franklin Gothic Medium" panose="020B0603020102020204" pitchFamily="34" charset="0"/>
              </a:endParaRPr>
            </a:p>
          </p:txBody>
        </p:sp>
        <p:sp>
          <p:nvSpPr>
            <p:cNvPr id="1036" name="TextBox 1035">
              <a:extLst>
                <a:ext uri="{FF2B5EF4-FFF2-40B4-BE49-F238E27FC236}">
                  <a16:creationId xmlns:a16="http://schemas.microsoft.com/office/drawing/2014/main" id="{AE8EFE1B-C333-4A69-71E6-C97449903AF8}"/>
                </a:ext>
              </a:extLst>
            </p:cNvPr>
            <p:cNvSpPr txBox="1"/>
            <p:nvPr/>
          </p:nvSpPr>
          <p:spPr>
            <a:xfrm>
              <a:off x="3468776" y="4602487"/>
              <a:ext cx="1043534" cy="215444"/>
            </a:xfrm>
            <a:prstGeom prst="rect">
              <a:avLst/>
            </a:prstGeom>
            <a:noFill/>
          </p:spPr>
          <p:txBody>
            <a:bodyPr wrap="square" rtlCol="0">
              <a:spAutoFit/>
            </a:bodyPr>
            <a:lstStyle/>
            <a:p>
              <a:pPr algn="ctr"/>
              <a:r>
                <a:rPr lang="en-US" sz="800" dirty="0">
                  <a:latin typeface="Franklin Gothic Medium" panose="020B0603020102020204" pitchFamily="34" charset="0"/>
                </a:rPr>
                <a:t>NORWAY</a:t>
              </a:r>
              <a:endParaRPr lang="en-GB" sz="800" dirty="0">
                <a:latin typeface="Franklin Gothic Medium" panose="020B0603020102020204" pitchFamily="34" charset="0"/>
              </a:endParaRPr>
            </a:p>
          </p:txBody>
        </p:sp>
      </p:grpSp>
      <p:pic>
        <p:nvPicPr>
          <p:cNvPr id="1045" name="Picture 1044" descr="Logo, circle&#10;&#10;Description automatically generated">
            <a:extLst>
              <a:ext uri="{FF2B5EF4-FFF2-40B4-BE49-F238E27FC236}">
                <a16:creationId xmlns:a16="http://schemas.microsoft.com/office/drawing/2014/main" id="{89740421-A725-EE9A-EF99-7A0AE851C57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072697" y="3632985"/>
            <a:ext cx="913794" cy="913794"/>
          </a:xfrm>
          <a:prstGeom prst="rect">
            <a:avLst/>
          </a:prstGeom>
        </p:spPr>
      </p:pic>
      <p:pic>
        <p:nvPicPr>
          <p:cNvPr id="1046" name="Picture 1045" descr="Logo&#10;&#10;Description automatically generated with low confidence">
            <a:extLst>
              <a:ext uri="{FF2B5EF4-FFF2-40B4-BE49-F238E27FC236}">
                <a16:creationId xmlns:a16="http://schemas.microsoft.com/office/drawing/2014/main" id="{B5F0D772-458F-BBB7-8219-834A0D4018F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151821" y="5285110"/>
            <a:ext cx="976396" cy="246794"/>
          </a:xfrm>
          <a:prstGeom prst="rect">
            <a:avLst/>
          </a:prstGeom>
        </p:spPr>
      </p:pic>
      <p:pic>
        <p:nvPicPr>
          <p:cNvPr id="1047" name="Picture 1046">
            <a:extLst>
              <a:ext uri="{FF2B5EF4-FFF2-40B4-BE49-F238E27FC236}">
                <a16:creationId xmlns:a16="http://schemas.microsoft.com/office/drawing/2014/main" id="{65BB9520-FC8B-A75A-C5C7-6AC524B5D24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001514" y="2494300"/>
            <a:ext cx="1068051" cy="578171"/>
          </a:xfrm>
          <a:prstGeom prst="rect">
            <a:avLst/>
          </a:prstGeom>
        </p:spPr>
      </p:pic>
      <p:pic>
        <p:nvPicPr>
          <p:cNvPr id="1048" name="Picture 1047" descr="Graphical user interface, text, application&#10;&#10;Description automatically generated">
            <a:extLst>
              <a:ext uri="{FF2B5EF4-FFF2-40B4-BE49-F238E27FC236}">
                <a16:creationId xmlns:a16="http://schemas.microsoft.com/office/drawing/2014/main" id="{B6128359-7299-01C3-832E-AEADBF634683}"/>
              </a:ext>
            </a:extLst>
          </p:cNvPr>
          <p:cNvPicPr>
            <a:picLocks noChangeAspect="1"/>
          </p:cNvPicPr>
          <p:nvPr userDrawn="1"/>
        </p:nvPicPr>
        <p:blipFill rotWithShape="1">
          <a:blip r:embed="rId19" cstate="print">
            <a:clrChange>
              <a:clrFrom>
                <a:srgbClr val="FFFEFD"/>
              </a:clrFrom>
              <a:clrTo>
                <a:srgbClr val="FFFEFD">
                  <a:alpha val="0"/>
                </a:srgbClr>
              </a:clrTo>
            </a:clrChange>
            <a:extLst>
              <a:ext uri="{28A0092B-C50C-407E-A947-70E740481C1C}">
                <a14:useLocalDpi xmlns:a14="http://schemas.microsoft.com/office/drawing/2010/main" val="0"/>
              </a:ext>
            </a:extLst>
          </a:blip>
          <a:srcRect/>
          <a:stretch/>
        </p:blipFill>
        <p:spPr>
          <a:xfrm>
            <a:off x="1882006" y="4988980"/>
            <a:ext cx="649139" cy="663110"/>
          </a:xfrm>
          <a:prstGeom prst="rect">
            <a:avLst/>
          </a:prstGeom>
        </p:spPr>
      </p:pic>
      <p:pic>
        <p:nvPicPr>
          <p:cNvPr id="1049" name="Picture 1048" descr="Graphical user interface, text, application&#10;&#10;Description automatically generated">
            <a:extLst>
              <a:ext uri="{FF2B5EF4-FFF2-40B4-BE49-F238E27FC236}">
                <a16:creationId xmlns:a16="http://schemas.microsoft.com/office/drawing/2014/main" id="{9CC99934-6D9A-0984-7489-E08783CDD780}"/>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a:stretch/>
        </p:blipFill>
        <p:spPr>
          <a:xfrm>
            <a:off x="1741604" y="5674780"/>
            <a:ext cx="945760" cy="102577"/>
          </a:xfrm>
          <a:prstGeom prst="rect">
            <a:avLst/>
          </a:prstGeom>
        </p:spPr>
      </p:pic>
      <p:pic>
        <p:nvPicPr>
          <p:cNvPr id="1050" name="Picture 1049" descr="Text&#10;&#10;Description automatically generated with low confidence">
            <a:extLst>
              <a:ext uri="{FF2B5EF4-FFF2-40B4-BE49-F238E27FC236}">
                <a16:creationId xmlns:a16="http://schemas.microsoft.com/office/drawing/2014/main" id="{E6CAA013-65F9-2510-68BD-73D32DEB298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8464079" y="5001420"/>
            <a:ext cx="746785" cy="746785"/>
          </a:xfrm>
          <a:prstGeom prst="rect">
            <a:avLst/>
          </a:prstGeom>
        </p:spPr>
      </p:pic>
      <p:pic>
        <p:nvPicPr>
          <p:cNvPr id="1051" name="Picture 1050" descr="Logo, icon&#10;&#10;Description automatically generated">
            <a:extLst>
              <a:ext uri="{FF2B5EF4-FFF2-40B4-BE49-F238E27FC236}">
                <a16:creationId xmlns:a16="http://schemas.microsoft.com/office/drawing/2014/main" id="{693FDAAC-6224-34E1-F1FD-2C4828A7F04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466440" y="5107031"/>
            <a:ext cx="567796" cy="620726"/>
          </a:xfrm>
          <a:prstGeom prst="rect">
            <a:avLst/>
          </a:prstGeom>
        </p:spPr>
      </p:pic>
      <p:pic>
        <p:nvPicPr>
          <p:cNvPr id="1052" name="Picture 1051" descr="Diagram, logo&#10;&#10;Description automatically generated">
            <a:extLst>
              <a:ext uri="{FF2B5EF4-FFF2-40B4-BE49-F238E27FC236}">
                <a16:creationId xmlns:a16="http://schemas.microsoft.com/office/drawing/2014/main" id="{530EC9F8-23AE-5DCF-2DAD-3BF443DA2F2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955742" y="1164702"/>
            <a:ext cx="690897" cy="690897"/>
          </a:xfrm>
          <a:prstGeom prst="rect">
            <a:avLst/>
          </a:prstGeom>
        </p:spPr>
      </p:pic>
      <p:pic>
        <p:nvPicPr>
          <p:cNvPr id="1053" name="Picture 1052" descr="A picture containing icon&#10;&#10;Description automatically generated">
            <a:extLst>
              <a:ext uri="{FF2B5EF4-FFF2-40B4-BE49-F238E27FC236}">
                <a16:creationId xmlns:a16="http://schemas.microsoft.com/office/drawing/2014/main" id="{864FC9B9-9B3B-4F92-50C8-1148EEDD248E}"/>
              </a:ext>
            </a:extLst>
          </p:cNvPr>
          <p:cNvPicPr>
            <a:picLocks noChangeAspect="1"/>
          </p:cNvPicPr>
          <p:nvPr userDrawn="1"/>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50933" y="1085995"/>
            <a:ext cx="555286" cy="785333"/>
          </a:xfrm>
          <a:prstGeom prst="rect">
            <a:avLst/>
          </a:prstGeom>
        </p:spPr>
      </p:pic>
      <p:pic>
        <p:nvPicPr>
          <p:cNvPr id="1054" name="Picture 1053" descr="Logo&#10;&#10;Description automatically generated">
            <a:extLst>
              <a:ext uri="{FF2B5EF4-FFF2-40B4-BE49-F238E27FC236}">
                <a16:creationId xmlns:a16="http://schemas.microsoft.com/office/drawing/2014/main" id="{184905A1-3C40-F6FC-FD0E-3A76D2B9E1E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487621" y="1095983"/>
            <a:ext cx="748635" cy="752929"/>
          </a:xfrm>
          <a:prstGeom prst="rect">
            <a:avLst/>
          </a:prstGeom>
        </p:spPr>
      </p:pic>
      <p:pic>
        <p:nvPicPr>
          <p:cNvPr id="1055" name="Picture 1054" descr="Text&#10;&#10;Description automatically generated">
            <a:extLst>
              <a:ext uri="{FF2B5EF4-FFF2-40B4-BE49-F238E27FC236}">
                <a16:creationId xmlns:a16="http://schemas.microsoft.com/office/drawing/2014/main" id="{58469642-B690-621D-0EA6-ECE0F658C958}"/>
              </a:ext>
            </a:extLst>
          </p:cNvPr>
          <p:cNvPicPr>
            <a:picLocks noChangeAspect="1"/>
          </p:cNvPicPr>
          <p:nvPr userDrawn="1"/>
        </p:nvPicPr>
        <p:blipFill rotWithShape="1">
          <a:blip r:embed="rId26">
            <a:extLst>
              <a:ext uri="{28A0092B-C50C-407E-A947-70E740481C1C}">
                <a14:useLocalDpi xmlns:a14="http://schemas.microsoft.com/office/drawing/2010/main" val="0"/>
              </a:ext>
            </a:extLst>
          </a:blip>
          <a:srcRect/>
          <a:stretch/>
        </p:blipFill>
        <p:spPr>
          <a:xfrm>
            <a:off x="8399866" y="2334384"/>
            <a:ext cx="903561" cy="865664"/>
          </a:xfrm>
          <a:prstGeom prst="rect">
            <a:avLst/>
          </a:prstGeom>
        </p:spPr>
      </p:pic>
      <p:pic>
        <p:nvPicPr>
          <p:cNvPr id="1056" name="Picture 1055" descr="Text&#10;&#10;Description automatically generated">
            <a:extLst>
              <a:ext uri="{FF2B5EF4-FFF2-40B4-BE49-F238E27FC236}">
                <a16:creationId xmlns:a16="http://schemas.microsoft.com/office/drawing/2014/main" id="{A16A3B11-869F-889D-C46E-47B8777F4415}"/>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a:stretch/>
        </p:blipFill>
        <p:spPr>
          <a:xfrm>
            <a:off x="1922816" y="3655101"/>
            <a:ext cx="615277" cy="608950"/>
          </a:xfrm>
          <a:prstGeom prst="rect">
            <a:avLst/>
          </a:prstGeom>
        </p:spPr>
      </p:pic>
      <p:pic>
        <p:nvPicPr>
          <p:cNvPr id="1057" name="Picture 1056" descr="Icon&#10;&#10;Description automatically generated with medium confidence">
            <a:extLst>
              <a:ext uri="{FF2B5EF4-FFF2-40B4-BE49-F238E27FC236}">
                <a16:creationId xmlns:a16="http://schemas.microsoft.com/office/drawing/2014/main" id="{AF194198-7DC9-07BE-074A-CE67252EE8D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084708" y="3659670"/>
            <a:ext cx="470384" cy="811163"/>
          </a:xfrm>
          <a:prstGeom prst="rect">
            <a:avLst/>
          </a:prstGeom>
        </p:spPr>
      </p:pic>
      <p:pic>
        <p:nvPicPr>
          <p:cNvPr id="1058" name="Picture 1057" descr="Logo, company name&#10;&#10;Description automatically generated">
            <a:extLst>
              <a:ext uri="{FF2B5EF4-FFF2-40B4-BE49-F238E27FC236}">
                <a16:creationId xmlns:a16="http://schemas.microsoft.com/office/drawing/2014/main" id="{67947F8B-BF49-DF92-E9F6-B908F359E9DC}"/>
              </a:ext>
            </a:extLst>
          </p:cNvPr>
          <p:cNvPicPr>
            <a:picLocks noChangeAspect="1"/>
          </p:cNvPicPr>
          <p:nvPr userDrawn="1"/>
        </p:nvPicPr>
        <p:blipFill rotWithShape="1">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917008" y="4001369"/>
            <a:ext cx="1017570" cy="340223"/>
          </a:xfrm>
          <a:prstGeom prst="rect">
            <a:avLst/>
          </a:prstGeom>
        </p:spPr>
      </p:pic>
      <p:pic>
        <p:nvPicPr>
          <p:cNvPr id="1059" name="Picture 1058" descr="A picture containing logo&#10;&#10;Description automatically generated">
            <a:extLst>
              <a:ext uri="{FF2B5EF4-FFF2-40B4-BE49-F238E27FC236}">
                <a16:creationId xmlns:a16="http://schemas.microsoft.com/office/drawing/2014/main" id="{1B7CE7FB-E924-636D-45DE-C58AB0E1C18C}"/>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32848" y="5002776"/>
            <a:ext cx="807124" cy="748204"/>
          </a:xfrm>
          <a:prstGeom prst="rect">
            <a:avLst/>
          </a:prstGeom>
        </p:spPr>
      </p:pic>
      <p:pic>
        <p:nvPicPr>
          <p:cNvPr id="1060" name="Picture 1059" descr="Logo&#10;&#10;Description automatically generated">
            <a:extLst>
              <a:ext uri="{FF2B5EF4-FFF2-40B4-BE49-F238E27FC236}">
                <a16:creationId xmlns:a16="http://schemas.microsoft.com/office/drawing/2014/main" id="{E63B063D-A3E7-203C-F019-D65BF90A22F3}"/>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083900" y="5279485"/>
            <a:ext cx="905507" cy="263163"/>
          </a:xfrm>
          <a:prstGeom prst="rect">
            <a:avLst/>
          </a:prstGeom>
        </p:spPr>
      </p:pic>
      <p:pic>
        <p:nvPicPr>
          <p:cNvPr id="1061" name="Picture 1060" descr="Shape&#10;&#10;Description automatically generated with medium confidence">
            <a:extLst>
              <a:ext uri="{FF2B5EF4-FFF2-40B4-BE49-F238E27FC236}">
                <a16:creationId xmlns:a16="http://schemas.microsoft.com/office/drawing/2014/main" id="{5746C029-8179-2E26-ADEC-1839538032CD}"/>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l="25764" t="24182" r="27526" b="17142"/>
          <a:stretch/>
        </p:blipFill>
        <p:spPr>
          <a:xfrm>
            <a:off x="9619342" y="3583411"/>
            <a:ext cx="621855" cy="939417"/>
          </a:xfrm>
          <a:prstGeom prst="rect">
            <a:avLst/>
          </a:prstGeom>
        </p:spPr>
      </p:pic>
      <p:pic>
        <p:nvPicPr>
          <p:cNvPr id="1062" name="Picture 1061" descr="Icon&#10;&#10;Description automatically generated with medium confidence">
            <a:extLst>
              <a:ext uri="{FF2B5EF4-FFF2-40B4-BE49-F238E27FC236}">
                <a16:creationId xmlns:a16="http://schemas.microsoft.com/office/drawing/2014/main" id="{042D3DEF-2F7A-792F-37A6-F1FF38CAC027}"/>
              </a:ext>
            </a:extLst>
          </p:cNvPr>
          <p:cNvPicPr>
            <a:picLocks noChangeAspect="1"/>
          </p:cNvPicPr>
          <p:nvPr userDrawn="1"/>
        </p:nvPicPr>
        <p:blipFill rotWithShape="1">
          <a:blip r:embed="rId33" cstate="print">
            <a:extLst>
              <a:ext uri="{28A0092B-C50C-407E-A947-70E740481C1C}">
                <a14:useLocalDpi xmlns:a14="http://schemas.microsoft.com/office/drawing/2010/main" val="0"/>
              </a:ext>
            </a:extLst>
          </a:blip>
          <a:srcRect/>
          <a:stretch/>
        </p:blipFill>
        <p:spPr>
          <a:xfrm>
            <a:off x="1860424" y="2414750"/>
            <a:ext cx="717109" cy="714421"/>
          </a:xfrm>
          <a:prstGeom prst="rect">
            <a:avLst/>
          </a:prstGeom>
        </p:spPr>
      </p:pic>
      <p:pic>
        <p:nvPicPr>
          <p:cNvPr id="1063" name="Picture 1062" descr="A blue sign with white letters&#10;&#10;Description automatically generated with low confidence">
            <a:extLst>
              <a:ext uri="{FF2B5EF4-FFF2-40B4-BE49-F238E27FC236}">
                <a16:creationId xmlns:a16="http://schemas.microsoft.com/office/drawing/2014/main" id="{E0105586-2E30-5576-B774-09A66C7F5A5D}"/>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7438917" y="3724542"/>
            <a:ext cx="603837" cy="731038"/>
          </a:xfrm>
          <a:prstGeom prst="rect">
            <a:avLst/>
          </a:prstGeom>
        </p:spPr>
      </p:pic>
      <p:pic>
        <p:nvPicPr>
          <p:cNvPr id="1064" name="Picture 1063" descr="Text&#10;&#10;Description automatically generated">
            <a:extLst>
              <a:ext uri="{FF2B5EF4-FFF2-40B4-BE49-F238E27FC236}">
                <a16:creationId xmlns:a16="http://schemas.microsoft.com/office/drawing/2014/main" id="{03052A60-02BF-1E47-19EF-78786DFE6134}"/>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a:stretch/>
        </p:blipFill>
        <p:spPr>
          <a:xfrm>
            <a:off x="1716765" y="4271188"/>
            <a:ext cx="979619" cy="214076"/>
          </a:xfrm>
          <a:prstGeom prst="rect">
            <a:avLst/>
          </a:prstGeom>
        </p:spPr>
      </p:pic>
      <p:pic>
        <p:nvPicPr>
          <p:cNvPr id="1065" name="Picture 1064" descr="A picture containing shape&#10;&#10;Description automatically generated">
            <a:extLst>
              <a:ext uri="{FF2B5EF4-FFF2-40B4-BE49-F238E27FC236}">
                <a16:creationId xmlns:a16="http://schemas.microsoft.com/office/drawing/2014/main" id="{B4FBB08F-2213-F5D5-BD79-8914F3D62043}"/>
              </a:ext>
            </a:extLst>
          </p:cNvPr>
          <p:cNvPicPr>
            <a:picLocks noChangeAspect="1"/>
          </p:cNvPicPr>
          <p:nvPr userDrawn="1"/>
        </p:nvPicPr>
        <p:blipFill rotWithShape="1">
          <a:blip r:embed="rId36" cstate="print">
            <a:extLst>
              <a:ext uri="{28A0092B-C50C-407E-A947-70E740481C1C}">
                <a14:useLocalDpi xmlns:a14="http://schemas.microsoft.com/office/drawing/2010/main" val="0"/>
              </a:ext>
            </a:extLst>
          </a:blip>
          <a:srcRect/>
          <a:stretch/>
        </p:blipFill>
        <p:spPr>
          <a:xfrm>
            <a:off x="7415110" y="2450684"/>
            <a:ext cx="591109" cy="669119"/>
          </a:xfrm>
          <a:prstGeom prst="rect">
            <a:avLst/>
          </a:prstGeom>
        </p:spPr>
      </p:pic>
    </p:spTree>
    <p:extLst>
      <p:ext uri="{BB962C8B-B14F-4D97-AF65-F5344CB8AC3E}">
        <p14:creationId xmlns:p14="http://schemas.microsoft.com/office/powerpoint/2010/main" val="2045912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 id="2147483665" r:id="rId5"/>
    <p:sldLayoutId id="2147483666" r:id="rId6"/>
    <p:sldLayoutId id="2147483667" r:id="rId7"/>
    <p:sldLayoutId id="2147483668" r:id="rId8"/>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emf"/><Relationship Id="rId7" Type="http://schemas.openxmlformats.org/officeDocument/2006/relationships/image" Target="../media/image67.png"/><Relationship Id="rId2" Type="http://schemas.openxmlformats.org/officeDocument/2006/relationships/image" Target="../media/image60.png"/><Relationship Id="rId1" Type="http://schemas.openxmlformats.org/officeDocument/2006/relationships/slideLayout" Target="../slideLayouts/slideLayout3.xml"/><Relationship Id="rId6" Type="http://schemas.openxmlformats.org/officeDocument/2006/relationships/image" Target="../media/image64.emf"/><Relationship Id="rId5" Type="http://schemas.openxmlformats.org/officeDocument/2006/relationships/image" Target="../media/image63.wmf"/><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70.emf"/><Relationship Id="rId1" Type="http://schemas.openxmlformats.org/officeDocument/2006/relationships/slideLayout" Target="../slideLayouts/slideLayout3.xml"/><Relationship Id="rId6" Type="http://schemas.openxmlformats.org/officeDocument/2006/relationships/image" Target="../media/image72.wmf"/><Relationship Id="rId5" Type="http://schemas.openxmlformats.org/officeDocument/2006/relationships/oleObject" Target="../embeddings/oleObject2.bin"/><Relationship Id="rId4" Type="http://schemas.openxmlformats.org/officeDocument/2006/relationships/image" Target="../media/image71.wmf"/></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emf"/><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image" Target="../media/image560.png"/><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9.png"/><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39DE-9C61-547E-1858-90499E2FD846}"/>
              </a:ext>
            </a:extLst>
          </p:cNvPr>
          <p:cNvSpPr>
            <a:spLocks noGrp="1"/>
          </p:cNvSpPr>
          <p:nvPr>
            <p:ph type="title"/>
          </p:nvPr>
        </p:nvSpPr>
        <p:spPr>
          <a:xfrm>
            <a:off x="407368" y="2074188"/>
            <a:ext cx="10596168" cy="620251"/>
          </a:xfrm>
        </p:spPr>
        <p:txBody>
          <a:bodyPr>
            <a:normAutofit fontScale="90000"/>
          </a:bodyPr>
          <a:lstStyle/>
          <a:p>
            <a:r>
              <a:rPr lang="en-GB" dirty="0"/>
              <a:t>EUROfusion C&amp;S development for IVCs:</a:t>
            </a:r>
            <a:br>
              <a:rPr lang="en-GB" dirty="0"/>
            </a:br>
            <a:r>
              <a:rPr lang="en-GB" dirty="0"/>
              <a:t>from ITER to DEMO</a:t>
            </a:r>
          </a:p>
        </p:txBody>
      </p:sp>
      <p:sp>
        <p:nvSpPr>
          <p:cNvPr id="3" name="Text Placeholder 2">
            <a:extLst>
              <a:ext uri="{FF2B5EF4-FFF2-40B4-BE49-F238E27FC236}">
                <a16:creationId xmlns:a16="http://schemas.microsoft.com/office/drawing/2014/main" id="{E987F356-2496-47AD-8166-A69E501D8E9D}"/>
              </a:ext>
            </a:extLst>
          </p:cNvPr>
          <p:cNvSpPr>
            <a:spLocks noGrp="1"/>
          </p:cNvSpPr>
          <p:nvPr>
            <p:ph type="body" sz="quarter" idx="10"/>
          </p:nvPr>
        </p:nvSpPr>
        <p:spPr>
          <a:xfrm>
            <a:off x="407366" y="3735019"/>
            <a:ext cx="9994983" cy="457848"/>
          </a:xfrm>
        </p:spPr>
        <p:txBody>
          <a:bodyPr>
            <a:normAutofit fontScale="62500" lnSpcReduction="20000"/>
          </a:bodyPr>
          <a:lstStyle/>
          <a:p>
            <a:r>
              <a:rPr lang="en-US" dirty="0"/>
              <a:t>G. Aiello, G. Pintsuk, D. Terentyev, M. Rieth, P. </a:t>
            </a:r>
            <a:r>
              <a:rPr lang="en-US" dirty="0" err="1"/>
              <a:t>Lamagnère</a:t>
            </a:r>
            <a:r>
              <a:rPr lang="en-US" dirty="0"/>
              <a:t>, S. Madabusi, R. Roshan and the DDC-IC development team </a:t>
            </a:r>
            <a:endParaRPr lang="en-GB" dirty="0"/>
          </a:p>
        </p:txBody>
      </p:sp>
      <p:sp>
        <p:nvSpPr>
          <p:cNvPr id="4" name="Text Placeholder 3">
            <a:extLst>
              <a:ext uri="{FF2B5EF4-FFF2-40B4-BE49-F238E27FC236}">
                <a16:creationId xmlns:a16="http://schemas.microsoft.com/office/drawing/2014/main" id="{8098BE42-CA16-5F71-432F-114E88B4BE3D}"/>
              </a:ext>
            </a:extLst>
          </p:cNvPr>
          <p:cNvSpPr>
            <a:spLocks noGrp="1"/>
          </p:cNvSpPr>
          <p:nvPr>
            <p:ph type="body" sz="quarter" idx="11"/>
          </p:nvPr>
        </p:nvSpPr>
        <p:spPr/>
        <p:txBody>
          <a:bodyPr/>
          <a:lstStyle/>
          <a:p>
            <a:r>
              <a:rPr lang="en-US" dirty="0"/>
              <a:t>EUROfusion</a:t>
            </a:r>
            <a:endParaRPr lang="en-GB" dirty="0"/>
          </a:p>
        </p:txBody>
      </p:sp>
      <p:sp>
        <p:nvSpPr>
          <p:cNvPr id="5" name="Text Placeholder 4">
            <a:extLst>
              <a:ext uri="{FF2B5EF4-FFF2-40B4-BE49-F238E27FC236}">
                <a16:creationId xmlns:a16="http://schemas.microsoft.com/office/drawing/2014/main" id="{4F8E32DE-F258-7DF3-D79D-768CEB3EF135}"/>
              </a:ext>
            </a:extLst>
          </p:cNvPr>
          <p:cNvSpPr>
            <a:spLocks noGrp="1"/>
          </p:cNvSpPr>
          <p:nvPr>
            <p:ph type="body" sz="quarter" idx="12"/>
          </p:nvPr>
        </p:nvSpPr>
        <p:spPr>
          <a:xfrm>
            <a:off x="407368" y="4625446"/>
            <a:ext cx="5544614" cy="338554"/>
          </a:xfrm>
        </p:spPr>
        <p:txBody>
          <a:bodyPr/>
          <a:lstStyle/>
          <a:p>
            <a:r>
              <a:rPr lang="en-US" dirty="0"/>
              <a:t>With contributions from WPMAT and F4E TBM project teams.</a:t>
            </a:r>
            <a:endParaRPr lang="en-GB" dirty="0"/>
          </a:p>
        </p:txBody>
      </p:sp>
      <p:pic>
        <p:nvPicPr>
          <p:cNvPr id="6" name="Picture 18" descr="Logo">
            <a:extLst>
              <a:ext uri="{FF2B5EF4-FFF2-40B4-BE49-F238E27FC236}">
                <a16:creationId xmlns:a16="http://schemas.microsoft.com/office/drawing/2014/main" id="{CB6EFBCD-1536-E060-CB54-8AE075D7BA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79921" y="270257"/>
            <a:ext cx="1590897" cy="1706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091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1">
            <a:extLst>
              <a:ext uri="{FF2B5EF4-FFF2-40B4-BE49-F238E27FC236}">
                <a16:creationId xmlns:a16="http://schemas.microsoft.com/office/drawing/2014/main" id="{FF6391C3-8CAF-7E54-294D-76D693ECF1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261" r="11105"/>
          <a:stretch/>
        </p:blipFill>
        <p:spPr>
          <a:xfrm>
            <a:off x="8520806" y="2792268"/>
            <a:ext cx="2451529" cy="1869731"/>
          </a:xfrm>
          <a:prstGeom prst="rect">
            <a:avLst/>
          </a:prstGeom>
        </p:spPr>
      </p:pic>
      <p:sp>
        <p:nvSpPr>
          <p:cNvPr id="2" name="Title 1">
            <a:extLst>
              <a:ext uri="{FF2B5EF4-FFF2-40B4-BE49-F238E27FC236}">
                <a16:creationId xmlns:a16="http://schemas.microsoft.com/office/drawing/2014/main" id="{61F0D946-4530-D6C5-CD43-5A6978081789}"/>
              </a:ext>
            </a:extLst>
          </p:cNvPr>
          <p:cNvSpPr>
            <a:spLocks noGrp="1"/>
          </p:cNvSpPr>
          <p:nvPr>
            <p:ph type="title"/>
          </p:nvPr>
        </p:nvSpPr>
        <p:spPr>
          <a:xfrm>
            <a:off x="983432" y="192515"/>
            <a:ext cx="10149388" cy="457200"/>
          </a:xfrm>
        </p:spPr>
        <p:txBody>
          <a:bodyPr/>
          <a:lstStyle/>
          <a:p>
            <a:r>
              <a:rPr lang="en-US" dirty="0"/>
              <a:t>Development and validation of design rules for </a:t>
            </a:r>
            <a:r>
              <a:rPr lang="en-US" i="1" u="sng" dirty="0"/>
              <a:t>inelastic analysis</a:t>
            </a:r>
            <a:endParaRPr lang="en-GB" i="1" u="sng" dirty="0"/>
          </a:p>
        </p:txBody>
      </p:sp>
      <p:sp>
        <p:nvSpPr>
          <p:cNvPr id="4" name="Slide Number Placeholder 3">
            <a:extLst>
              <a:ext uri="{FF2B5EF4-FFF2-40B4-BE49-F238E27FC236}">
                <a16:creationId xmlns:a16="http://schemas.microsoft.com/office/drawing/2014/main" id="{3475A8E2-85E0-B127-FFD3-88A5BC2F4848}"/>
              </a:ext>
            </a:extLst>
          </p:cNvPr>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dirty="0">
              <a:solidFill>
                <a:prstClr val="white"/>
              </a:solidFill>
            </a:endParaRPr>
          </a:p>
        </p:txBody>
      </p:sp>
      <p:sp>
        <p:nvSpPr>
          <p:cNvPr id="5" name="TextBox 4">
            <a:extLst>
              <a:ext uri="{FF2B5EF4-FFF2-40B4-BE49-F238E27FC236}">
                <a16:creationId xmlns:a16="http://schemas.microsoft.com/office/drawing/2014/main" id="{A6C101A9-AFE6-1F32-1405-2C1534A79A0C}"/>
              </a:ext>
            </a:extLst>
          </p:cNvPr>
          <p:cNvSpPr txBox="1"/>
          <p:nvPr/>
        </p:nvSpPr>
        <p:spPr>
          <a:xfrm>
            <a:off x="312420" y="881282"/>
            <a:ext cx="8481060" cy="5516895"/>
          </a:xfrm>
          <a:prstGeom prst="rect">
            <a:avLst/>
          </a:prstGeom>
          <a:noFill/>
        </p:spPr>
        <p:txBody>
          <a:bodyPr wrap="square" rtlCol="0">
            <a:spAutoFit/>
          </a:bodyPr>
          <a:lstStyle/>
          <a:p>
            <a:pPr marL="265113" indent="-265113" algn="l">
              <a:spcAft>
                <a:spcPts val="300"/>
              </a:spcAft>
              <a:buFont typeface="Arial" panose="020B0604020202020204" pitchFamily="34" charset="0"/>
              <a:buChar char="•"/>
              <a:tabLst>
                <a:tab pos="265113" algn="l"/>
              </a:tabLst>
            </a:pPr>
            <a:r>
              <a:rPr lang="en-US" sz="2000" b="1" dirty="0"/>
              <a:t>Exhaustion of ductility</a:t>
            </a:r>
          </a:p>
          <a:p>
            <a:pPr marL="541338" lvl="1" indent="-258763">
              <a:spcAft>
                <a:spcPts val="300"/>
              </a:spcAft>
              <a:buFont typeface="Arial" panose="020B0604020202020204" pitchFamily="34" charset="0"/>
              <a:buChar char="•"/>
            </a:pPr>
            <a:r>
              <a:rPr lang="en-US" sz="1400" dirty="0"/>
              <a:t>Determination of the actual failure envelope</a:t>
            </a:r>
            <a:br>
              <a:rPr lang="en-US" sz="1400" dirty="0"/>
            </a:br>
            <a:r>
              <a:rPr lang="en-US" sz="1400" dirty="0"/>
              <a:t>by non-standard test at different triaxialities</a:t>
            </a:r>
          </a:p>
          <a:p>
            <a:pPr marL="541338" lvl="1" indent="-258763">
              <a:spcAft>
                <a:spcPts val="1200"/>
              </a:spcAft>
              <a:buFont typeface="Arial" panose="020B0604020202020204" pitchFamily="34" charset="0"/>
              <a:buChar char="•"/>
            </a:pPr>
            <a:r>
              <a:rPr lang="en-US" sz="1400" dirty="0"/>
              <a:t>Validated on </a:t>
            </a:r>
            <a:r>
              <a:rPr lang="en-US" sz="1400" dirty="0" err="1"/>
              <a:t>CuCrZr</a:t>
            </a:r>
            <a:r>
              <a:rPr lang="en-US" sz="1400" dirty="0"/>
              <a:t> and EUROFER97 at different</a:t>
            </a:r>
          </a:p>
          <a:p>
            <a:pPr marL="265113" indent="-265113" algn="l">
              <a:spcAft>
                <a:spcPts val="300"/>
              </a:spcAft>
              <a:buFont typeface="Arial" panose="020B0604020202020204" pitchFamily="34" charset="0"/>
              <a:buChar char="•"/>
            </a:pPr>
            <a:r>
              <a:rPr lang="en-US" sz="2000" b="1" dirty="0"/>
              <a:t>Multiaxial fatigue</a:t>
            </a:r>
          </a:p>
          <a:p>
            <a:pPr marL="449263" lvl="1" indent="-168275">
              <a:spcAft>
                <a:spcPts val="300"/>
              </a:spcAft>
              <a:buFont typeface="Arial" panose="020B0604020202020204" pitchFamily="34" charset="0"/>
              <a:buChar char="•"/>
            </a:pPr>
            <a:r>
              <a:rPr lang="en-US" sz="1400" dirty="0"/>
              <a:t>To reduce conservatism on the fatigue </a:t>
            </a:r>
            <a:br>
              <a:rPr lang="en-US" sz="1400" dirty="0"/>
            </a:br>
            <a:r>
              <a:rPr lang="en-US" sz="1400" dirty="0"/>
              <a:t>design curve (N/20 or </a:t>
            </a:r>
            <a:r>
              <a:rPr lang="en-US" sz="1400" dirty="0">
                <a:latin typeface="Symbol" panose="05050102010706020507" pitchFamily="18" charset="2"/>
              </a:rPr>
              <a:t>e</a:t>
            </a:r>
            <a:r>
              <a:rPr lang="en-US" sz="1400" dirty="0"/>
              <a:t>/2)</a:t>
            </a:r>
          </a:p>
          <a:p>
            <a:pPr marL="449263" lvl="1" indent="-168275">
              <a:spcAft>
                <a:spcPts val="600"/>
              </a:spcAft>
              <a:buFont typeface="Arial" panose="020B0604020202020204" pitchFamily="34" charset="0"/>
              <a:buChar char="•"/>
            </a:pPr>
            <a:r>
              <a:rPr lang="en-US" sz="1400" dirty="0"/>
              <a:t>Validation for EUROFER97 on going</a:t>
            </a:r>
          </a:p>
          <a:p>
            <a:pPr marL="265113" indent="-265113" algn="l">
              <a:spcAft>
                <a:spcPts val="300"/>
              </a:spcAft>
              <a:buFont typeface="Arial" panose="020B0604020202020204" pitchFamily="34" charset="0"/>
              <a:buChar char="•"/>
            </a:pPr>
            <a:r>
              <a:rPr lang="en-US" sz="2000" b="1" dirty="0"/>
              <a:t>Creep-fatigue interaction</a:t>
            </a:r>
          </a:p>
          <a:p>
            <a:pPr marL="449263" lvl="1" indent="-168275">
              <a:spcAft>
                <a:spcPts val="300"/>
              </a:spcAft>
              <a:buFont typeface="Arial" panose="020B0604020202020204" pitchFamily="34" charset="0"/>
              <a:buChar char="•"/>
            </a:pPr>
            <a:r>
              <a:rPr lang="en-US" sz="1400" dirty="0"/>
              <a:t>To account for cyclic softening, between </a:t>
            </a:r>
            <a:br>
              <a:rPr lang="en-US" sz="1400" dirty="0"/>
            </a:br>
            <a:r>
              <a:rPr lang="en-US" sz="1400" dirty="0"/>
              <a:t>ASME (overconservative) and RCC-MRx (not conservative)</a:t>
            </a:r>
          </a:p>
          <a:p>
            <a:pPr marL="449263" lvl="1" indent="-168275">
              <a:spcAft>
                <a:spcPts val="600"/>
              </a:spcAft>
              <a:buFont typeface="Arial" panose="020B0604020202020204" pitchFamily="34" charset="0"/>
              <a:buChar char="•"/>
            </a:pPr>
            <a:r>
              <a:rPr lang="en-US" sz="1400" dirty="0"/>
              <a:t>Validated on EUROFER97, </a:t>
            </a:r>
            <a:r>
              <a:rPr lang="en-US" sz="1400" dirty="0" err="1"/>
              <a:t>CuCrZr</a:t>
            </a:r>
            <a:r>
              <a:rPr lang="en-US" sz="1400" dirty="0"/>
              <a:t> on-going</a:t>
            </a:r>
            <a:endParaRPr lang="en-US" sz="2400" b="1" dirty="0"/>
          </a:p>
          <a:p>
            <a:pPr marL="265113" indent="-265113" algn="l">
              <a:buFont typeface="Arial" panose="020B0604020202020204" pitchFamily="34" charset="0"/>
              <a:buChar char="•"/>
            </a:pPr>
            <a:r>
              <a:rPr lang="en-US" sz="2000" b="1" dirty="0"/>
              <a:t>Fast fracture</a:t>
            </a:r>
          </a:p>
          <a:p>
            <a:pPr marL="449263" lvl="1" indent="-182563">
              <a:spcAft>
                <a:spcPts val="300"/>
              </a:spcAft>
              <a:buFont typeface="Arial" panose="020B0604020202020204" pitchFamily="34" charset="0"/>
              <a:buChar char="•"/>
            </a:pPr>
            <a:r>
              <a:rPr lang="en-US" sz="1400" dirty="0"/>
              <a:t>To define a master curve for W based on Weibull </a:t>
            </a:r>
            <a:br>
              <a:rPr lang="en-US" sz="1400" dirty="0"/>
            </a:br>
            <a:r>
              <a:rPr lang="en-US" sz="1400" dirty="0"/>
              <a:t>model and the Cohesive Zone Elements method</a:t>
            </a:r>
          </a:p>
          <a:p>
            <a:pPr marL="449263" lvl="1" indent="-182563">
              <a:spcAft>
                <a:spcPts val="600"/>
              </a:spcAft>
              <a:buFont typeface="Arial" panose="020B0604020202020204" pitchFamily="34" charset="0"/>
              <a:buChar char="•"/>
            </a:pPr>
            <a:r>
              <a:rPr lang="en-US" sz="1400" dirty="0"/>
              <a:t>Validated in un-irradiated conditions, on-going for </a:t>
            </a:r>
            <a:br>
              <a:rPr lang="en-US" sz="1400" dirty="0"/>
            </a:br>
            <a:r>
              <a:rPr lang="en-US" sz="1400" dirty="0"/>
              <a:t>irradiated conditions</a:t>
            </a:r>
          </a:p>
          <a:p>
            <a:pPr marL="265113" indent="-265113" algn="l">
              <a:buFont typeface="Arial" panose="020B0604020202020204" pitchFamily="34" charset="0"/>
              <a:buChar char="•"/>
            </a:pPr>
            <a:r>
              <a:rPr lang="en-US" sz="2000" b="1" dirty="0"/>
              <a:t>Fatigue crack growth</a:t>
            </a:r>
          </a:p>
          <a:p>
            <a:pPr marL="449263" lvl="1" indent="-182563">
              <a:buFont typeface="Arial" panose="020B0604020202020204" pitchFamily="34" charset="0"/>
              <a:buChar char="•"/>
            </a:pPr>
            <a:r>
              <a:rPr lang="en-US" sz="1400" dirty="0"/>
              <a:t>Alternative method to calculate the J-integral in </a:t>
            </a:r>
            <a:r>
              <a:rPr lang="en-US" sz="1400" dirty="0" err="1"/>
              <a:t>elasto</a:t>
            </a:r>
            <a:r>
              <a:rPr lang="en-US" sz="1400" dirty="0"/>
              <a:t>-plastic materials</a:t>
            </a:r>
          </a:p>
          <a:p>
            <a:pPr marL="449263" lvl="1" indent="-182563">
              <a:buFont typeface="Arial" panose="020B0604020202020204" pitchFamily="34" charset="0"/>
              <a:buChar char="•"/>
            </a:pPr>
            <a:r>
              <a:rPr lang="en-US" sz="1400" dirty="0"/>
              <a:t>Validated on </a:t>
            </a:r>
            <a:r>
              <a:rPr lang="en-US" sz="1400" dirty="0" err="1"/>
              <a:t>CuCrZr</a:t>
            </a:r>
            <a:r>
              <a:rPr lang="en-US" sz="1400" dirty="0"/>
              <a:t>, validation for EUROFER97 on-going</a:t>
            </a:r>
            <a:endParaRPr lang="en-GB" sz="1400" dirty="0"/>
          </a:p>
        </p:txBody>
      </p:sp>
      <p:pic>
        <p:nvPicPr>
          <p:cNvPr id="11" name="Picture 10">
            <a:extLst>
              <a:ext uri="{FF2B5EF4-FFF2-40B4-BE49-F238E27FC236}">
                <a16:creationId xmlns:a16="http://schemas.microsoft.com/office/drawing/2014/main" id="{8525071D-B87E-A4FD-70F9-E76515F8B9E2}"/>
              </a:ext>
            </a:extLst>
          </p:cNvPr>
          <p:cNvPicPr>
            <a:picLocks noChangeAspect="1"/>
          </p:cNvPicPr>
          <p:nvPr/>
        </p:nvPicPr>
        <p:blipFill>
          <a:blip r:embed="rId3"/>
          <a:srcRect t="7563"/>
          <a:stretch/>
        </p:blipFill>
        <p:spPr>
          <a:xfrm>
            <a:off x="8750046" y="712275"/>
            <a:ext cx="3160014" cy="1877867"/>
          </a:xfrm>
          <a:prstGeom prst="rect">
            <a:avLst/>
          </a:prstGeom>
        </p:spPr>
      </p:pic>
      <p:pic>
        <p:nvPicPr>
          <p:cNvPr id="12" name="Picture 11">
            <a:extLst>
              <a:ext uri="{FF2B5EF4-FFF2-40B4-BE49-F238E27FC236}">
                <a16:creationId xmlns:a16="http://schemas.microsoft.com/office/drawing/2014/main" id="{61E9E2BF-5297-B876-AA00-D7CC76DED1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6019" y="736432"/>
            <a:ext cx="3367123" cy="1877867"/>
          </a:xfrm>
          <a:prstGeom prst="rect">
            <a:avLst/>
          </a:prstGeom>
          <a:noFill/>
        </p:spPr>
      </p:pic>
      <p:sp>
        <p:nvSpPr>
          <p:cNvPr id="13" name="Arrow: Right 12">
            <a:extLst>
              <a:ext uri="{FF2B5EF4-FFF2-40B4-BE49-F238E27FC236}">
                <a16:creationId xmlns:a16="http://schemas.microsoft.com/office/drawing/2014/main" id="{2A1BFE17-86BB-C2D4-A952-4BDB84E3BDFC}"/>
              </a:ext>
            </a:extLst>
          </p:cNvPr>
          <p:cNvSpPr/>
          <p:nvPr/>
        </p:nvSpPr>
        <p:spPr>
          <a:xfrm>
            <a:off x="8463152" y="1555958"/>
            <a:ext cx="228600" cy="1905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Right 13">
            <a:extLst>
              <a:ext uri="{FF2B5EF4-FFF2-40B4-BE49-F238E27FC236}">
                <a16:creationId xmlns:a16="http://schemas.microsoft.com/office/drawing/2014/main" id="{7E3BF96A-9B43-ECC4-DDCA-8BE6847D90A9}"/>
              </a:ext>
            </a:extLst>
          </p:cNvPr>
          <p:cNvSpPr/>
          <p:nvPr/>
        </p:nvSpPr>
        <p:spPr>
          <a:xfrm>
            <a:off x="3935273" y="1127760"/>
            <a:ext cx="713842" cy="1230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77902519-CFB8-A8FC-ADD1-8F68B29CB75E}"/>
              </a:ext>
            </a:extLst>
          </p:cNvPr>
          <p:cNvSpPr txBox="1"/>
          <p:nvPr/>
        </p:nvSpPr>
        <p:spPr>
          <a:xfrm>
            <a:off x="5265419" y="764015"/>
            <a:ext cx="2865121" cy="158204"/>
          </a:xfrm>
          <a:prstGeom prst="rect">
            <a:avLst/>
          </a:prstGeom>
          <a:solidFill>
            <a:schemeClr val="bg1"/>
          </a:solidFill>
        </p:spPr>
        <p:txBody>
          <a:bodyPr wrap="square" lIns="0" tIns="0" rIns="0" bIns="0" rtlCol="0">
            <a:noAutofit/>
          </a:bodyPr>
          <a:lstStyle/>
          <a:p>
            <a:pPr algn="ctr"/>
            <a:r>
              <a:rPr lang="en-US" sz="1000" b="1" dirty="0"/>
              <a:t>Different specimens for different triaxialities</a:t>
            </a:r>
          </a:p>
          <a:p>
            <a:pPr algn="ctr"/>
            <a:endParaRPr lang="en-GB" sz="1000" b="1" dirty="0"/>
          </a:p>
        </p:txBody>
      </p:sp>
      <p:sp>
        <p:nvSpPr>
          <p:cNvPr id="19" name="TextBox 18">
            <a:extLst>
              <a:ext uri="{FF2B5EF4-FFF2-40B4-BE49-F238E27FC236}">
                <a16:creationId xmlns:a16="http://schemas.microsoft.com/office/drawing/2014/main" id="{546E2DAC-06BF-A38C-CA29-7DF940BB4366}"/>
              </a:ext>
            </a:extLst>
          </p:cNvPr>
          <p:cNvSpPr txBox="1"/>
          <p:nvPr/>
        </p:nvSpPr>
        <p:spPr>
          <a:xfrm>
            <a:off x="8793480" y="770834"/>
            <a:ext cx="2865121" cy="158204"/>
          </a:xfrm>
          <a:prstGeom prst="rect">
            <a:avLst/>
          </a:prstGeom>
          <a:solidFill>
            <a:schemeClr val="bg1"/>
          </a:solidFill>
        </p:spPr>
        <p:txBody>
          <a:bodyPr wrap="square" lIns="0" tIns="0" rIns="0" bIns="0" rtlCol="0">
            <a:noAutofit/>
          </a:bodyPr>
          <a:lstStyle/>
          <a:p>
            <a:pPr algn="ctr"/>
            <a:r>
              <a:rPr lang="en-US" sz="1000" b="1" dirty="0"/>
              <a:t>Failure envelope </a:t>
            </a:r>
            <a:r>
              <a:rPr lang="en-US" sz="1000" b="1" dirty="0" err="1"/>
              <a:t>CuCrZr@RT</a:t>
            </a:r>
            <a:endParaRPr lang="en-US" sz="1000" b="1" dirty="0"/>
          </a:p>
          <a:p>
            <a:pPr algn="ctr"/>
            <a:endParaRPr lang="en-GB" sz="1000" b="1" dirty="0"/>
          </a:p>
        </p:txBody>
      </p:sp>
      <p:pic>
        <p:nvPicPr>
          <p:cNvPr id="20" name="Grafik 4">
            <a:extLst>
              <a:ext uri="{FF2B5EF4-FFF2-40B4-BE49-F238E27FC236}">
                <a16:creationId xmlns:a16="http://schemas.microsoft.com/office/drawing/2014/main" id="{D5448816-B4B5-52B2-5B7C-D2914B8DA5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1222" y="2751331"/>
            <a:ext cx="2451529" cy="1670967"/>
          </a:xfrm>
          <a:prstGeom prst="rect">
            <a:avLst/>
          </a:prstGeom>
        </p:spPr>
      </p:pic>
      <p:sp>
        <p:nvSpPr>
          <p:cNvPr id="22" name="TextBox 21">
            <a:extLst>
              <a:ext uri="{FF2B5EF4-FFF2-40B4-BE49-F238E27FC236}">
                <a16:creationId xmlns:a16="http://schemas.microsoft.com/office/drawing/2014/main" id="{E5457390-5F60-B35F-D5C8-E3F72981274A}"/>
              </a:ext>
            </a:extLst>
          </p:cNvPr>
          <p:cNvSpPr txBox="1"/>
          <p:nvPr/>
        </p:nvSpPr>
        <p:spPr>
          <a:xfrm>
            <a:off x="8938131" y="3067371"/>
            <a:ext cx="632460" cy="215444"/>
          </a:xfrm>
          <a:prstGeom prst="rect">
            <a:avLst/>
          </a:prstGeom>
          <a:noFill/>
        </p:spPr>
        <p:txBody>
          <a:bodyPr wrap="square" rtlCol="0">
            <a:spAutoFit/>
          </a:bodyPr>
          <a:lstStyle/>
          <a:p>
            <a:pPr algn="l"/>
            <a:r>
              <a:rPr lang="en-US" sz="800" b="1" dirty="0">
                <a:solidFill>
                  <a:srgbClr val="1F497D"/>
                </a:solidFill>
              </a:rPr>
              <a:t>RCC-MRx</a:t>
            </a:r>
            <a:endParaRPr lang="en-GB" sz="800" b="1" dirty="0">
              <a:solidFill>
                <a:srgbClr val="1F497D"/>
              </a:solidFill>
            </a:endParaRPr>
          </a:p>
        </p:txBody>
      </p:sp>
      <p:cxnSp>
        <p:nvCxnSpPr>
          <p:cNvPr id="24" name="Straight Arrow Connector 23">
            <a:extLst>
              <a:ext uri="{FF2B5EF4-FFF2-40B4-BE49-F238E27FC236}">
                <a16:creationId xmlns:a16="http://schemas.microsoft.com/office/drawing/2014/main" id="{CB2DD3E9-F09A-3135-E615-28A590EB6BC5}"/>
              </a:ext>
            </a:extLst>
          </p:cNvPr>
          <p:cNvCxnSpPr/>
          <p:nvPr/>
        </p:nvCxnSpPr>
        <p:spPr>
          <a:xfrm>
            <a:off x="9456291" y="3175093"/>
            <a:ext cx="228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AB9A0CA-766B-5E1C-ABAD-D683118EB60D}"/>
              </a:ext>
            </a:extLst>
          </p:cNvPr>
          <p:cNvSpPr txBox="1"/>
          <p:nvPr/>
        </p:nvSpPr>
        <p:spPr>
          <a:xfrm>
            <a:off x="8967468" y="3559260"/>
            <a:ext cx="632460" cy="215444"/>
          </a:xfrm>
          <a:prstGeom prst="rect">
            <a:avLst/>
          </a:prstGeom>
          <a:noFill/>
        </p:spPr>
        <p:txBody>
          <a:bodyPr wrap="square" rtlCol="0">
            <a:spAutoFit/>
          </a:bodyPr>
          <a:lstStyle/>
          <a:p>
            <a:pPr algn="l"/>
            <a:r>
              <a:rPr lang="en-US" sz="800" b="1" dirty="0">
                <a:solidFill>
                  <a:srgbClr val="1F497D"/>
                </a:solidFill>
              </a:rPr>
              <a:t>DDC-IC</a:t>
            </a:r>
            <a:endParaRPr lang="en-GB" sz="800" b="1" dirty="0">
              <a:solidFill>
                <a:srgbClr val="1F497D"/>
              </a:solidFill>
            </a:endParaRPr>
          </a:p>
        </p:txBody>
      </p:sp>
      <p:cxnSp>
        <p:nvCxnSpPr>
          <p:cNvPr id="26" name="Straight Arrow Connector 25">
            <a:extLst>
              <a:ext uri="{FF2B5EF4-FFF2-40B4-BE49-F238E27FC236}">
                <a16:creationId xmlns:a16="http://schemas.microsoft.com/office/drawing/2014/main" id="{B997F3B3-A1C2-DC10-01F8-6C493950CB27}"/>
              </a:ext>
            </a:extLst>
          </p:cNvPr>
          <p:cNvCxnSpPr/>
          <p:nvPr/>
        </p:nvCxnSpPr>
        <p:spPr>
          <a:xfrm>
            <a:off x="9449813" y="3662467"/>
            <a:ext cx="228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EAF6E70-8902-CD9B-E2FC-D09CA695CB6F}"/>
              </a:ext>
            </a:extLst>
          </p:cNvPr>
          <p:cNvSpPr txBox="1"/>
          <p:nvPr/>
        </p:nvSpPr>
        <p:spPr>
          <a:xfrm>
            <a:off x="8996425" y="4072871"/>
            <a:ext cx="632460" cy="215444"/>
          </a:xfrm>
          <a:prstGeom prst="rect">
            <a:avLst/>
          </a:prstGeom>
          <a:noFill/>
        </p:spPr>
        <p:txBody>
          <a:bodyPr wrap="square" rtlCol="0">
            <a:spAutoFit/>
          </a:bodyPr>
          <a:lstStyle/>
          <a:p>
            <a:pPr algn="l"/>
            <a:r>
              <a:rPr lang="en-US" sz="800" b="1" dirty="0">
                <a:solidFill>
                  <a:srgbClr val="1F497D"/>
                </a:solidFill>
              </a:rPr>
              <a:t>ASME</a:t>
            </a:r>
            <a:endParaRPr lang="en-GB" sz="800" b="1" dirty="0">
              <a:solidFill>
                <a:srgbClr val="1F497D"/>
              </a:solidFill>
            </a:endParaRPr>
          </a:p>
        </p:txBody>
      </p:sp>
      <p:cxnSp>
        <p:nvCxnSpPr>
          <p:cNvPr id="31" name="Straight Arrow Connector 30">
            <a:extLst>
              <a:ext uri="{FF2B5EF4-FFF2-40B4-BE49-F238E27FC236}">
                <a16:creationId xmlns:a16="http://schemas.microsoft.com/office/drawing/2014/main" id="{271A3172-2C04-579F-A879-D603CA311D5E}"/>
              </a:ext>
            </a:extLst>
          </p:cNvPr>
          <p:cNvCxnSpPr/>
          <p:nvPr/>
        </p:nvCxnSpPr>
        <p:spPr>
          <a:xfrm>
            <a:off x="9449813" y="4180593"/>
            <a:ext cx="228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Arrow: Right 31">
            <a:extLst>
              <a:ext uri="{FF2B5EF4-FFF2-40B4-BE49-F238E27FC236}">
                <a16:creationId xmlns:a16="http://schemas.microsoft.com/office/drawing/2014/main" id="{E692982F-8E13-AF94-8B93-3512532E3801}"/>
              </a:ext>
            </a:extLst>
          </p:cNvPr>
          <p:cNvSpPr/>
          <p:nvPr/>
        </p:nvSpPr>
        <p:spPr>
          <a:xfrm>
            <a:off x="4001719" y="3414885"/>
            <a:ext cx="713842" cy="1230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1" name="Picture 220">
            <a:extLst>
              <a:ext uri="{FF2B5EF4-FFF2-40B4-BE49-F238E27FC236}">
                <a16:creationId xmlns:a16="http://schemas.microsoft.com/office/drawing/2014/main" id="{8B74F964-9D05-0627-982F-8F025251EF9F}"/>
              </a:ext>
            </a:extLst>
          </p:cNvPr>
          <p:cNvPicPr>
            <a:picLocks noChangeAspect="1"/>
          </p:cNvPicPr>
          <p:nvPr/>
        </p:nvPicPr>
        <p:blipFill>
          <a:blip r:embed="rId6"/>
          <a:srcRect r="31557"/>
          <a:stretch/>
        </p:blipFill>
        <p:spPr>
          <a:xfrm>
            <a:off x="5435599" y="4557725"/>
            <a:ext cx="2388719" cy="1219589"/>
          </a:xfrm>
          <a:prstGeom prst="rect">
            <a:avLst/>
          </a:prstGeom>
        </p:spPr>
      </p:pic>
      <p:sp>
        <p:nvSpPr>
          <p:cNvPr id="223" name="Arrow: Right 222">
            <a:extLst>
              <a:ext uri="{FF2B5EF4-FFF2-40B4-BE49-F238E27FC236}">
                <a16:creationId xmlns:a16="http://schemas.microsoft.com/office/drawing/2014/main" id="{9E24D2ED-FDF2-31DA-646C-CB93636CC4CE}"/>
              </a:ext>
            </a:extLst>
          </p:cNvPr>
          <p:cNvSpPr/>
          <p:nvPr/>
        </p:nvSpPr>
        <p:spPr>
          <a:xfrm>
            <a:off x="6204874" y="6008881"/>
            <a:ext cx="713842" cy="1230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2A41036-2AF0-06DE-B638-3EC31138BEF8}"/>
              </a:ext>
            </a:extLst>
          </p:cNvPr>
          <p:cNvSpPr txBox="1"/>
          <p:nvPr/>
        </p:nvSpPr>
        <p:spPr>
          <a:xfrm>
            <a:off x="5196671" y="2969730"/>
            <a:ext cx="2865121" cy="158204"/>
          </a:xfrm>
          <a:prstGeom prst="rect">
            <a:avLst/>
          </a:prstGeom>
          <a:solidFill>
            <a:schemeClr val="bg1"/>
          </a:solidFill>
        </p:spPr>
        <p:txBody>
          <a:bodyPr wrap="square" lIns="0" tIns="0" rIns="0" bIns="0" rtlCol="0">
            <a:noAutofit/>
          </a:bodyPr>
          <a:lstStyle/>
          <a:p>
            <a:pPr algn="ctr"/>
            <a:r>
              <a:rPr lang="en-US" sz="1000" b="1" dirty="0"/>
              <a:t>Creep-fatigue and fatigue-relaxation tests.</a:t>
            </a:r>
          </a:p>
          <a:p>
            <a:pPr algn="ctr"/>
            <a:endParaRPr lang="en-GB" sz="1000" b="1" dirty="0"/>
          </a:p>
        </p:txBody>
      </p:sp>
      <p:sp>
        <p:nvSpPr>
          <p:cNvPr id="8" name="TextBox 7">
            <a:extLst>
              <a:ext uri="{FF2B5EF4-FFF2-40B4-BE49-F238E27FC236}">
                <a16:creationId xmlns:a16="http://schemas.microsoft.com/office/drawing/2014/main" id="{72C6F50C-012B-BE67-BF43-6E805020A9E7}"/>
              </a:ext>
            </a:extLst>
          </p:cNvPr>
          <p:cNvSpPr txBox="1"/>
          <p:nvPr/>
        </p:nvSpPr>
        <p:spPr>
          <a:xfrm>
            <a:off x="10504875" y="3659739"/>
            <a:ext cx="1489709" cy="654848"/>
          </a:xfrm>
          <a:prstGeom prst="rect">
            <a:avLst/>
          </a:prstGeom>
          <a:solidFill>
            <a:schemeClr val="bg1"/>
          </a:solidFill>
        </p:spPr>
        <p:txBody>
          <a:bodyPr wrap="square" lIns="0" tIns="0" rIns="0" bIns="0" rtlCol="0">
            <a:noAutofit/>
          </a:bodyPr>
          <a:lstStyle/>
          <a:p>
            <a:pPr algn="ctr"/>
            <a:r>
              <a:rPr lang="en-US" sz="1000" b="1" dirty="0"/>
              <a:t>Creep-fatigue interaction diagram (0.3,0.3)</a:t>
            </a:r>
            <a:br>
              <a:rPr lang="en-US" sz="1000" b="1" dirty="0"/>
            </a:br>
            <a:r>
              <a:rPr lang="en-US" sz="1000" b="1" dirty="0"/>
              <a:t>different conservatism using different rules.</a:t>
            </a:r>
          </a:p>
          <a:p>
            <a:pPr algn="ctr"/>
            <a:endParaRPr lang="en-GB" sz="1000" b="1"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86A9925-2F1E-AA63-DBB1-1F223DA9F482}"/>
                  </a:ext>
                </a:extLst>
              </p:cNvPr>
              <p:cNvSpPr txBox="1"/>
              <p:nvPr/>
            </p:nvSpPr>
            <p:spPr>
              <a:xfrm>
                <a:off x="6802463" y="5699758"/>
                <a:ext cx="1602396" cy="6182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rgbClr val="836967"/>
                          </a:solidFill>
                          <a:latin typeface="Cambria Math" panose="02040503050406030204" pitchFamily="18" charset="0"/>
                        </a:rPr>
                        <m:t>𝐽</m:t>
                      </m:r>
                      <m:r>
                        <a:rPr lang="en-US" b="0" i="1" smtClean="0">
                          <a:solidFill>
                            <a:srgbClr val="836967"/>
                          </a:solidFill>
                          <a:latin typeface="Cambria Math" panose="02040503050406030204" pitchFamily="18" charset="0"/>
                        </a:rPr>
                        <m:t>=</m:t>
                      </m:r>
                      <m:f>
                        <m:fPr>
                          <m:ctrlPr>
                            <a:rPr lang="en-GB" i="1" smtClean="0">
                              <a:solidFill>
                                <a:srgbClr val="836967"/>
                              </a:solidFill>
                              <a:latin typeface="Cambria Math" panose="02040503050406030204" pitchFamily="18" charset="0"/>
                            </a:rPr>
                          </m:ctrlPr>
                        </m:fPr>
                        <m:num>
                          <m:r>
                            <a:rPr lang="en-GB">
                              <a:latin typeface="Cambria Math" panose="02040503050406030204" pitchFamily="18" charset="0"/>
                            </a:rPr>
                            <m:t>1</m:t>
                          </m:r>
                        </m:num>
                        <m:den>
                          <m:r>
                            <a:rPr lang="en-GB" i="1">
                              <a:latin typeface="Cambria Math" panose="02040503050406030204" pitchFamily="18" charset="0"/>
                            </a:rPr>
                            <m:t>𝐵</m:t>
                          </m:r>
                        </m:den>
                      </m:f>
                      <m:f>
                        <m:fPr>
                          <m:ctrlPr>
                            <a:rPr lang="en-GB" i="1">
                              <a:solidFill>
                                <a:srgbClr val="836967"/>
                              </a:solidFill>
                              <a:latin typeface="Cambria Math" panose="02040503050406030204" pitchFamily="18" charset="0"/>
                            </a:rPr>
                          </m:ctrlPr>
                        </m:fPr>
                        <m:num>
                          <m:r>
                            <a:rPr lang="en-GB" i="1">
                              <a:latin typeface="Cambria Math" panose="02040503050406030204" pitchFamily="18" charset="0"/>
                            </a:rPr>
                            <m:t>𝑑𝑈𝑒</m:t>
                          </m:r>
                        </m:num>
                        <m:den>
                          <m:r>
                            <a:rPr lang="en-GB" i="1">
                              <a:latin typeface="Cambria Math" panose="02040503050406030204" pitchFamily="18" charset="0"/>
                            </a:rPr>
                            <m:t>𝑑𝑎</m:t>
                          </m:r>
                        </m:den>
                      </m:f>
                    </m:oMath>
                  </m:oMathPara>
                </a14:m>
                <a:endParaRPr lang="en-GB" dirty="0"/>
              </a:p>
            </p:txBody>
          </p:sp>
        </mc:Choice>
        <mc:Fallback xmlns="">
          <p:sp>
            <p:nvSpPr>
              <p:cNvPr id="15" name="TextBox 14">
                <a:extLst>
                  <a:ext uri="{FF2B5EF4-FFF2-40B4-BE49-F238E27FC236}">
                    <a16:creationId xmlns:a16="http://schemas.microsoft.com/office/drawing/2014/main" id="{F86A9925-2F1E-AA63-DBB1-1F223DA9F482}"/>
                  </a:ext>
                </a:extLst>
              </p:cNvPr>
              <p:cNvSpPr txBox="1">
                <a:spLocks noRot="1" noChangeAspect="1" noMove="1" noResize="1" noEditPoints="1" noAdjustHandles="1" noChangeArrowheads="1" noChangeShapeType="1" noTextEdit="1"/>
              </p:cNvSpPr>
              <p:nvPr/>
            </p:nvSpPr>
            <p:spPr>
              <a:xfrm>
                <a:off x="6802463" y="5699758"/>
                <a:ext cx="1602396" cy="618246"/>
              </a:xfrm>
              <a:prstGeom prst="rect">
                <a:avLst/>
              </a:prstGeom>
              <a:blipFill>
                <a:blip r:embed="rId7"/>
                <a:stretch>
                  <a:fillRect/>
                </a:stretch>
              </a:blipFill>
            </p:spPr>
            <p:txBody>
              <a:bodyPr/>
              <a:lstStyle/>
              <a:p>
                <a:r>
                  <a:rPr lang="en-GB">
                    <a:noFill/>
                  </a:rPr>
                  <a:t> </a:t>
                </a:r>
              </a:p>
            </p:txBody>
          </p:sp>
        </mc:Fallback>
      </mc:AlternateContent>
      <p:pic>
        <p:nvPicPr>
          <p:cNvPr id="16" name="Picture 15">
            <a:extLst>
              <a:ext uri="{FF2B5EF4-FFF2-40B4-BE49-F238E27FC236}">
                <a16:creationId xmlns:a16="http://schemas.microsoft.com/office/drawing/2014/main" id="{09A170F8-D360-3576-EA54-3D78A3B9940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85580" y="4752007"/>
            <a:ext cx="3445654" cy="1742100"/>
          </a:xfrm>
          <a:prstGeom prst="rect">
            <a:avLst/>
          </a:prstGeom>
          <a:noFill/>
        </p:spPr>
      </p:pic>
      <p:sp>
        <p:nvSpPr>
          <p:cNvPr id="17" name="Arrow: Right 16">
            <a:extLst>
              <a:ext uri="{FF2B5EF4-FFF2-40B4-BE49-F238E27FC236}">
                <a16:creationId xmlns:a16="http://schemas.microsoft.com/office/drawing/2014/main" id="{C855ABBF-38FF-37D3-CEC8-B2157AA49F81}"/>
              </a:ext>
            </a:extLst>
          </p:cNvPr>
          <p:cNvSpPr/>
          <p:nvPr/>
        </p:nvSpPr>
        <p:spPr>
          <a:xfrm>
            <a:off x="4560646" y="5042004"/>
            <a:ext cx="713842" cy="1230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6A1FD8A0-0E1D-9087-64E5-307C9E3C2B0C}"/>
              </a:ext>
            </a:extLst>
          </p:cNvPr>
          <p:cNvSpPr txBox="1"/>
          <p:nvPr/>
        </p:nvSpPr>
        <p:spPr>
          <a:xfrm>
            <a:off x="8727783" y="6052791"/>
            <a:ext cx="2865121" cy="158204"/>
          </a:xfrm>
          <a:prstGeom prst="rect">
            <a:avLst/>
          </a:prstGeom>
          <a:solidFill>
            <a:schemeClr val="bg1"/>
          </a:solidFill>
        </p:spPr>
        <p:txBody>
          <a:bodyPr wrap="square" lIns="0" tIns="0" rIns="0" bIns="0" rtlCol="0">
            <a:noAutofit/>
          </a:bodyPr>
          <a:lstStyle/>
          <a:p>
            <a:pPr algn="ctr"/>
            <a:r>
              <a:rPr lang="en-GB" sz="1000" b="1" dirty="0"/>
              <a:t>Validation on </a:t>
            </a:r>
            <a:r>
              <a:rPr lang="en-GB" sz="1000" b="1" dirty="0" err="1"/>
              <a:t>CuCrZr</a:t>
            </a:r>
            <a:r>
              <a:rPr lang="en-GB" sz="1000" b="1" dirty="0"/>
              <a:t> CT specimens (100°C)</a:t>
            </a:r>
          </a:p>
        </p:txBody>
      </p:sp>
      <p:sp>
        <p:nvSpPr>
          <p:cNvPr id="23" name="Footer Placeholder 2">
            <a:extLst>
              <a:ext uri="{FF2B5EF4-FFF2-40B4-BE49-F238E27FC236}">
                <a16:creationId xmlns:a16="http://schemas.microsoft.com/office/drawing/2014/main" id="{54CF9910-0019-8305-5115-3C16733ECEE6}"/>
              </a:ext>
            </a:extLst>
          </p:cNvPr>
          <p:cNvSpPr>
            <a:spLocks noGrp="1"/>
          </p:cNvSpPr>
          <p:nvPr>
            <p:ph type="ftr" sz="quarter" idx="11"/>
          </p:nvPr>
        </p:nvSpPr>
        <p:spPr>
          <a:xfrm>
            <a:off x="825623" y="6555770"/>
            <a:ext cx="3930793" cy="3296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mn-ea"/>
                <a:cs typeface="+mn-cs"/>
              </a:rPr>
              <a:t>G. Aiello | ICFRM-22 | 28 Sep. - 3 Oct. 2025, Shizuoka, Japan</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578F4CE-FB12-B8C3-9781-6004F2F3D785}"/>
              </a:ext>
            </a:extLst>
          </p:cNvPr>
          <p:cNvSpPr txBox="1"/>
          <p:nvPr/>
        </p:nvSpPr>
        <p:spPr>
          <a:xfrm>
            <a:off x="2385131" y="5282283"/>
            <a:ext cx="2285562" cy="306467"/>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200" b="1" i="1" dirty="0">
                <a:sym typeface="Wingdings" panose="05000000000000000000" pitchFamily="2" charset="2"/>
              </a:rPr>
              <a:t> </a:t>
            </a:r>
            <a:r>
              <a:rPr lang="en-US" sz="1200" b="1" i="1" dirty="0"/>
              <a:t>M. Jetter, P2036</a:t>
            </a:r>
            <a:endParaRPr lang="en-GB" sz="1200" b="1" i="1" dirty="0"/>
          </a:p>
        </p:txBody>
      </p:sp>
      <p:sp>
        <p:nvSpPr>
          <p:cNvPr id="9" name="TextBox 8">
            <a:extLst>
              <a:ext uri="{FF2B5EF4-FFF2-40B4-BE49-F238E27FC236}">
                <a16:creationId xmlns:a16="http://schemas.microsoft.com/office/drawing/2014/main" id="{9BF0196E-4282-F54E-D2B9-62C13FDAE2FE}"/>
              </a:ext>
            </a:extLst>
          </p:cNvPr>
          <p:cNvSpPr txBox="1"/>
          <p:nvPr/>
        </p:nvSpPr>
        <p:spPr>
          <a:xfrm rot="20148299">
            <a:off x="718031" y="2915409"/>
            <a:ext cx="10973686" cy="783193"/>
          </a:xfrm>
          <a:prstGeom prst="roundRect">
            <a:avLst/>
          </a:prstGeom>
          <a:solidFill>
            <a:srgbClr val="FFFF00"/>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000" b="1" dirty="0">
                <a:solidFill>
                  <a:srgbClr val="FF0000"/>
                </a:solidFill>
              </a:rPr>
              <a:t>NEXT STEP: validation on irradiated specimens</a:t>
            </a:r>
            <a:endParaRPr lang="en-GB" sz="4000" b="1" dirty="0">
              <a:solidFill>
                <a:srgbClr val="FF0000"/>
              </a:solidFill>
            </a:endParaRPr>
          </a:p>
        </p:txBody>
      </p:sp>
    </p:spTree>
    <p:extLst>
      <p:ext uri="{BB962C8B-B14F-4D97-AF65-F5344CB8AC3E}">
        <p14:creationId xmlns:p14="http://schemas.microsoft.com/office/powerpoint/2010/main" val="389409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9883-39EB-722A-661E-106CC30F0607}"/>
              </a:ext>
            </a:extLst>
          </p:cNvPr>
          <p:cNvSpPr>
            <a:spLocks noGrp="1"/>
          </p:cNvSpPr>
          <p:nvPr>
            <p:ph type="title"/>
          </p:nvPr>
        </p:nvSpPr>
        <p:spPr>
          <a:xfrm>
            <a:off x="983432" y="192515"/>
            <a:ext cx="10842296" cy="457200"/>
          </a:xfrm>
        </p:spPr>
        <p:txBody>
          <a:bodyPr/>
          <a:lstStyle/>
          <a:p>
            <a:r>
              <a:rPr lang="en-US" dirty="0"/>
              <a:t>Alternative damage classification scheme </a:t>
            </a:r>
            <a:r>
              <a:rPr lang="en-US" i="1" dirty="0">
                <a:solidFill>
                  <a:srgbClr val="1F497D"/>
                </a:solidFill>
              </a:rPr>
              <a:t>(limit state/inelastic analysis)</a:t>
            </a:r>
            <a:endParaRPr lang="en-GB" i="1" dirty="0">
              <a:solidFill>
                <a:srgbClr val="1F497D"/>
              </a:solidFill>
            </a:endParaRPr>
          </a:p>
        </p:txBody>
      </p:sp>
      <p:sp>
        <p:nvSpPr>
          <p:cNvPr id="3" name="Footer Placeholder 2">
            <a:extLst>
              <a:ext uri="{FF2B5EF4-FFF2-40B4-BE49-F238E27FC236}">
                <a16:creationId xmlns:a16="http://schemas.microsoft.com/office/drawing/2014/main" id="{DCCF1AF3-A2D2-ED2A-1D27-DD7C61D98A7B}"/>
              </a:ext>
            </a:extLst>
          </p:cNvPr>
          <p:cNvSpPr>
            <a:spLocks noGrp="1"/>
          </p:cNvSpPr>
          <p:nvPr>
            <p:ph type="ftr" sz="quarter" idx="11"/>
          </p:nvPr>
        </p:nvSpPr>
        <p:spPr>
          <a:xfrm>
            <a:off x="825623" y="6555770"/>
            <a:ext cx="3999949" cy="3296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mn-ea"/>
                <a:cs typeface="+mn-cs"/>
              </a:rPr>
              <a:t>G. Aiello | ICFRM-22 | 28 Sep. - 3 Oct. 2025, Shizuoka, Japan</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9890F239-5EF7-F11F-833E-659ADF0101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714A8276-0055-683F-239E-4AF285E6B2B7}"/>
              </a:ext>
            </a:extLst>
          </p:cNvPr>
          <p:cNvGraphicFramePr>
            <a:graphicFrameLocks noGrp="1"/>
          </p:cNvGraphicFramePr>
          <p:nvPr/>
        </p:nvGraphicFramePr>
        <p:xfrm>
          <a:off x="2825597" y="695339"/>
          <a:ext cx="8474367" cy="2228850"/>
        </p:xfrm>
        <a:graphic>
          <a:graphicData uri="http://schemas.openxmlformats.org/drawingml/2006/table">
            <a:tbl>
              <a:tblPr/>
              <a:tblGrid>
                <a:gridCol w="2199584">
                  <a:extLst>
                    <a:ext uri="{9D8B030D-6E8A-4147-A177-3AD203B41FA5}">
                      <a16:colId xmlns:a16="http://schemas.microsoft.com/office/drawing/2014/main" val="655990515"/>
                    </a:ext>
                  </a:extLst>
                </a:gridCol>
                <a:gridCol w="1514133">
                  <a:extLst>
                    <a:ext uri="{9D8B030D-6E8A-4147-A177-3AD203B41FA5}">
                      <a16:colId xmlns:a16="http://schemas.microsoft.com/office/drawing/2014/main" val="40804259"/>
                    </a:ext>
                  </a:extLst>
                </a:gridCol>
                <a:gridCol w="1555054">
                  <a:extLst>
                    <a:ext uri="{9D8B030D-6E8A-4147-A177-3AD203B41FA5}">
                      <a16:colId xmlns:a16="http://schemas.microsoft.com/office/drawing/2014/main" val="1932098581"/>
                    </a:ext>
                  </a:extLst>
                </a:gridCol>
                <a:gridCol w="3205596">
                  <a:extLst>
                    <a:ext uri="{9D8B030D-6E8A-4147-A177-3AD203B41FA5}">
                      <a16:colId xmlns:a16="http://schemas.microsoft.com/office/drawing/2014/main" val="1214209245"/>
                    </a:ext>
                  </a:extLst>
                </a:gridCol>
              </a:tblGrid>
              <a:tr h="200025">
                <a:tc>
                  <a:txBody>
                    <a:bodyPr/>
                    <a:lstStyle/>
                    <a:p>
                      <a:pPr algn="ctr" fontAlgn="b"/>
                      <a:r>
                        <a:rPr lang="en-GB" sz="1400" b="1" i="0" u="none" strike="noStrike">
                          <a:solidFill>
                            <a:srgbClr val="000000"/>
                          </a:solidFill>
                          <a:effectLst/>
                          <a:latin typeface="Aptos Narrow" panose="020B0004020202020204" pitchFamily="34" charset="0"/>
                        </a:rPr>
                        <a:t>Criteria Level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1400" b="1" i="0" u="none" strike="noStrike">
                          <a:solidFill>
                            <a:srgbClr val="000000"/>
                          </a:solidFill>
                          <a:effectLst/>
                          <a:latin typeface="Aptos Narrow" panose="020B0004020202020204" pitchFamily="34" charset="0"/>
                        </a:rPr>
                        <a:t>Failure modes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1400" b="1" i="0" u="none" strike="noStrike">
                          <a:solidFill>
                            <a:srgbClr val="000000"/>
                          </a:solidFill>
                          <a:effectLst/>
                          <a:latin typeface="Aptos Narrow" panose="020B0004020202020204" pitchFamily="34" charset="0"/>
                        </a:rPr>
                        <a:t>Damage limit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1400" b="1" i="0" u="none" strike="noStrike">
                          <a:solidFill>
                            <a:srgbClr val="000000"/>
                          </a:solidFill>
                          <a:effectLst/>
                          <a:latin typeface="Aptos Narrow" panose="020B0004020202020204" pitchFamily="34" charset="0"/>
                        </a:rPr>
                        <a:t>Meaning</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2624614"/>
                  </a:ext>
                </a:extLst>
              </a:tr>
              <a:tr h="190500">
                <a:tc rowSpan="3">
                  <a:txBody>
                    <a:bodyPr/>
                    <a:lstStyle/>
                    <a:p>
                      <a:pPr algn="ctr" fontAlgn="ctr"/>
                      <a:r>
                        <a:rPr lang="en-GB" sz="1400" b="0" i="0" u="none" strike="noStrike">
                          <a:solidFill>
                            <a:srgbClr val="000000"/>
                          </a:solidFill>
                          <a:effectLst/>
                          <a:latin typeface="Aptos Narrow" panose="020B0004020202020204" pitchFamily="34" charset="0"/>
                        </a:rPr>
                        <a:t>Level A/B</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400" b="0" i="0" u="none" strike="noStrike">
                          <a:solidFill>
                            <a:srgbClr val="000000"/>
                          </a:solidFill>
                          <a:effectLst/>
                          <a:latin typeface="Aptos Narrow" panose="020B0004020202020204" pitchFamily="34" charset="0"/>
                        </a:rPr>
                        <a:t>Failure mode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en-GB" sz="1400" b="0" i="0" u="none" strike="noStrike">
                          <a:solidFill>
                            <a:srgbClr val="000000"/>
                          </a:solidFill>
                          <a:effectLst/>
                          <a:latin typeface="Aptos Narrow" panose="020B0004020202020204" pitchFamily="34" charset="0"/>
                        </a:rPr>
                        <a:t>No damage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l" fontAlgn="ctr"/>
                      <a:r>
                        <a:rPr lang="en-GB" sz="1400" b="0" i="0" u="none" strike="noStrike">
                          <a:solidFill>
                            <a:srgbClr val="000000"/>
                          </a:solidFill>
                          <a:effectLst/>
                          <a:latin typeface="Aptos Narrow" panose="020B0004020202020204" pitchFamily="34" charset="0"/>
                        </a:rPr>
                        <a:t>Component can be operated indefinetly</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0602330"/>
                  </a:ext>
                </a:extLst>
              </a:tr>
              <a:tr h="190500">
                <a:tc vMerge="1">
                  <a:txBody>
                    <a:bodyPr/>
                    <a:lstStyle/>
                    <a:p>
                      <a:endParaRPr lang="en-GB"/>
                    </a:p>
                  </a:txBody>
                  <a:tcPr/>
                </a:tc>
                <a:tc>
                  <a:txBody>
                    <a:bodyPr/>
                    <a:lstStyle/>
                    <a:p>
                      <a:pPr algn="l" fontAlgn="b"/>
                      <a:r>
                        <a:rPr lang="en-GB" sz="1400" b="0" i="0" u="none" strike="noStrike">
                          <a:solidFill>
                            <a:srgbClr val="000000"/>
                          </a:solidFill>
                          <a:effectLst/>
                          <a:latin typeface="Aptos Narrow" panose="020B0004020202020204" pitchFamily="34" charset="0"/>
                        </a:rPr>
                        <a:t>Failure mode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486210170"/>
                  </a:ext>
                </a:extLst>
              </a:tr>
              <a:tr h="159214">
                <a:tc vMerge="1">
                  <a:txBody>
                    <a:bodyPr/>
                    <a:lstStyle/>
                    <a:p>
                      <a:endParaRPr lang="en-GB"/>
                    </a:p>
                  </a:txBody>
                  <a:tcPr/>
                </a:tc>
                <a:tc>
                  <a:txBody>
                    <a:bodyPr/>
                    <a:lstStyle/>
                    <a:p>
                      <a:pPr algn="l" fontAlgn="b"/>
                      <a:r>
                        <a:rPr lang="en-GB" sz="1400" b="0" i="0" u="none" strike="noStrike">
                          <a:solidFill>
                            <a:srgbClr val="000000"/>
                          </a:solidFill>
                          <a:effectLst/>
                          <a:latin typeface="Aptos Narrow" panose="020B0004020202020204" pitchFamily="34" charset="0"/>
                        </a:rPr>
                        <a:t>Failure mode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452473770"/>
                  </a:ext>
                </a:extLst>
              </a:tr>
              <a:tr h="190500">
                <a:tc rowSpan="3">
                  <a:txBody>
                    <a:bodyPr/>
                    <a:lstStyle/>
                    <a:p>
                      <a:pPr algn="ctr" fontAlgn="ctr"/>
                      <a:r>
                        <a:rPr lang="en-GB" sz="1400" b="0" i="0" u="none" strike="noStrike">
                          <a:solidFill>
                            <a:srgbClr val="000000"/>
                          </a:solidFill>
                          <a:effectLst/>
                          <a:latin typeface="Aptos Narrow" panose="020B0004020202020204" pitchFamily="34" charset="0"/>
                        </a:rPr>
                        <a:t>Level C</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400" b="0" i="0" u="none" strike="noStrike">
                          <a:solidFill>
                            <a:srgbClr val="000000"/>
                          </a:solidFill>
                          <a:effectLst/>
                          <a:latin typeface="Aptos Narrow" panose="020B0004020202020204" pitchFamily="34" charset="0"/>
                        </a:rPr>
                        <a:t>Failure mode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en-GB" sz="1400" b="0" i="0" u="none" strike="noStrike">
                          <a:solidFill>
                            <a:srgbClr val="000000"/>
                          </a:solidFill>
                          <a:effectLst/>
                          <a:latin typeface="Aptos Narrow" panose="020B0004020202020204" pitchFamily="34" charset="0"/>
                        </a:rPr>
                        <a:t>Limited Damage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l" fontAlgn="ctr"/>
                      <a:r>
                        <a:rPr lang="en-GB" sz="1400" b="0" i="0" u="none" strike="noStrike" dirty="0">
                          <a:solidFill>
                            <a:srgbClr val="000000"/>
                          </a:solidFill>
                          <a:effectLst/>
                          <a:latin typeface="Aptos Narrow" panose="020B0004020202020204" pitchFamily="34" charset="0"/>
                        </a:rPr>
                        <a:t>Component can be repaired or changed, operation can be continued</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7771239"/>
                  </a:ext>
                </a:extLst>
              </a:tr>
              <a:tr h="190500">
                <a:tc vMerge="1">
                  <a:txBody>
                    <a:bodyPr/>
                    <a:lstStyle/>
                    <a:p>
                      <a:endParaRPr lang="en-GB"/>
                    </a:p>
                  </a:txBody>
                  <a:tcPr/>
                </a:tc>
                <a:tc>
                  <a:txBody>
                    <a:bodyPr/>
                    <a:lstStyle/>
                    <a:p>
                      <a:pPr algn="l" fontAlgn="b"/>
                      <a:r>
                        <a:rPr lang="en-GB" sz="1400" b="0" i="0" u="none" strike="noStrike">
                          <a:solidFill>
                            <a:srgbClr val="000000"/>
                          </a:solidFill>
                          <a:effectLst/>
                          <a:latin typeface="Aptos Narrow" panose="020B0004020202020204" pitchFamily="34" charset="0"/>
                        </a:rPr>
                        <a:t>Failure mode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279682077"/>
                  </a:ext>
                </a:extLst>
              </a:tr>
              <a:tr h="197490">
                <a:tc vMerge="1">
                  <a:txBody>
                    <a:bodyPr/>
                    <a:lstStyle/>
                    <a:p>
                      <a:endParaRPr lang="en-GB"/>
                    </a:p>
                  </a:txBody>
                  <a:tcPr/>
                </a:tc>
                <a:tc>
                  <a:txBody>
                    <a:bodyPr/>
                    <a:lstStyle/>
                    <a:p>
                      <a:pPr algn="l" fontAlgn="b"/>
                      <a:r>
                        <a:rPr lang="en-GB" sz="1400" b="0" i="0" u="none" strike="noStrike">
                          <a:solidFill>
                            <a:srgbClr val="000000"/>
                          </a:solidFill>
                          <a:effectLst/>
                          <a:latin typeface="Aptos Narrow" panose="020B0004020202020204" pitchFamily="34" charset="0"/>
                        </a:rPr>
                        <a:t>Failure mode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513097395"/>
                  </a:ext>
                </a:extLst>
              </a:tr>
              <a:tr h="149569">
                <a:tc rowSpan="3">
                  <a:txBody>
                    <a:bodyPr/>
                    <a:lstStyle/>
                    <a:p>
                      <a:pPr algn="ctr" fontAlgn="ctr"/>
                      <a:r>
                        <a:rPr lang="en-GB" sz="1400" b="0" i="0" u="none" strike="noStrike">
                          <a:solidFill>
                            <a:srgbClr val="000000"/>
                          </a:solidFill>
                          <a:effectLst/>
                          <a:latin typeface="Aptos Narrow" panose="020B0004020202020204" pitchFamily="34" charset="0"/>
                        </a:rPr>
                        <a:t>Level 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GB" sz="1400" b="0" i="0" u="none" strike="noStrike">
                          <a:solidFill>
                            <a:srgbClr val="000000"/>
                          </a:solidFill>
                          <a:effectLst/>
                          <a:latin typeface="Aptos Narrow" panose="020B0004020202020204" pitchFamily="34" charset="0"/>
                        </a:rPr>
                        <a:t>Failure mode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en-GB" sz="1400" b="0" i="0" u="none" strike="noStrike">
                          <a:solidFill>
                            <a:srgbClr val="000000"/>
                          </a:solidFill>
                          <a:effectLst/>
                          <a:latin typeface="Aptos Narrow" panose="020B0004020202020204" pitchFamily="34" charset="0"/>
                        </a:rPr>
                        <a:t>Ultimate damage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l" fontAlgn="ctr"/>
                      <a:r>
                        <a:rPr lang="en-GB" sz="1400" b="0" i="0" u="none" strike="noStrike" dirty="0">
                          <a:solidFill>
                            <a:srgbClr val="000000"/>
                          </a:solidFill>
                          <a:effectLst/>
                          <a:latin typeface="Aptos Narrow" panose="020B0004020202020204" pitchFamily="34" charset="0"/>
                        </a:rPr>
                        <a:t>Component must be changed, or continuation of operation may not be possible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9611597"/>
                  </a:ext>
                </a:extLst>
              </a:tr>
              <a:tr h="190500">
                <a:tc vMerge="1">
                  <a:txBody>
                    <a:bodyPr/>
                    <a:lstStyle/>
                    <a:p>
                      <a:endParaRPr lang="en-GB"/>
                    </a:p>
                  </a:txBody>
                  <a:tcPr/>
                </a:tc>
                <a:tc>
                  <a:txBody>
                    <a:bodyPr/>
                    <a:lstStyle/>
                    <a:p>
                      <a:pPr algn="l" fontAlgn="b"/>
                      <a:r>
                        <a:rPr lang="en-GB" sz="1400" b="0" i="0" u="none" strike="noStrike">
                          <a:solidFill>
                            <a:srgbClr val="000000"/>
                          </a:solidFill>
                          <a:effectLst/>
                          <a:latin typeface="Aptos Narrow" panose="020B0004020202020204" pitchFamily="34" charset="0"/>
                        </a:rPr>
                        <a:t>Failure mode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723245106"/>
                  </a:ext>
                </a:extLst>
              </a:tr>
              <a:tr h="0">
                <a:tc vMerge="1">
                  <a:txBody>
                    <a:bodyPr/>
                    <a:lstStyle/>
                    <a:p>
                      <a:endParaRPr lang="en-GB"/>
                    </a:p>
                  </a:txBody>
                  <a:tcPr/>
                </a:tc>
                <a:tc>
                  <a:txBody>
                    <a:bodyPr/>
                    <a:lstStyle/>
                    <a:p>
                      <a:pPr algn="l" fontAlgn="b"/>
                      <a:r>
                        <a:rPr lang="en-GB" sz="1400" b="0" i="0" u="none" strike="noStrike" dirty="0">
                          <a:solidFill>
                            <a:srgbClr val="000000"/>
                          </a:solidFill>
                          <a:effectLst/>
                          <a:latin typeface="Aptos Narrow" panose="020B0004020202020204" pitchFamily="34" charset="0"/>
                        </a:rPr>
                        <a:t>Failure mode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503066483"/>
                  </a:ext>
                </a:extLst>
              </a:tr>
            </a:tbl>
          </a:graphicData>
        </a:graphic>
      </p:graphicFrame>
      <p:sp>
        <p:nvSpPr>
          <p:cNvPr id="6" name="Arrow: Down 5">
            <a:extLst>
              <a:ext uri="{FF2B5EF4-FFF2-40B4-BE49-F238E27FC236}">
                <a16:creationId xmlns:a16="http://schemas.microsoft.com/office/drawing/2014/main" id="{8F7BBFCC-9AFD-95C0-4836-A85BB64F4E84}"/>
              </a:ext>
            </a:extLst>
          </p:cNvPr>
          <p:cNvSpPr/>
          <p:nvPr/>
        </p:nvSpPr>
        <p:spPr>
          <a:xfrm>
            <a:off x="6884978" y="3061329"/>
            <a:ext cx="676195" cy="30736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7" name="Table 6">
            <a:extLst>
              <a:ext uri="{FF2B5EF4-FFF2-40B4-BE49-F238E27FC236}">
                <a16:creationId xmlns:a16="http://schemas.microsoft.com/office/drawing/2014/main" id="{71C4FEB5-F909-2369-575E-C1DA585102FF}"/>
              </a:ext>
            </a:extLst>
          </p:cNvPr>
          <p:cNvGraphicFramePr>
            <a:graphicFrameLocks noGrp="1"/>
          </p:cNvGraphicFramePr>
          <p:nvPr/>
        </p:nvGraphicFramePr>
        <p:xfrm>
          <a:off x="2882632" y="3489311"/>
          <a:ext cx="8512790" cy="2171700"/>
        </p:xfrm>
        <a:graphic>
          <a:graphicData uri="http://schemas.openxmlformats.org/drawingml/2006/table">
            <a:tbl>
              <a:tblPr/>
              <a:tblGrid>
                <a:gridCol w="2029812">
                  <a:extLst>
                    <a:ext uri="{9D8B030D-6E8A-4147-A177-3AD203B41FA5}">
                      <a16:colId xmlns:a16="http://schemas.microsoft.com/office/drawing/2014/main" val="2605625716"/>
                    </a:ext>
                  </a:extLst>
                </a:gridCol>
                <a:gridCol w="1677432">
                  <a:extLst>
                    <a:ext uri="{9D8B030D-6E8A-4147-A177-3AD203B41FA5}">
                      <a16:colId xmlns:a16="http://schemas.microsoft.com/office/drawing/2014/main" val="2507052578"/>
                    </a:ext>
                  </a:extLst>
                </a:gridCol>
                <a:gridCol w="1601304">
                  <a:extLst>
                    <a:ext uri="{9D8B030D-6E8A-4147-A177-3AD203B41FA5}">
                      <a16:colId xmlns:a16="http://schemas.microsoft.com/office/drawing/2014/main" val="3659306967"/>
                    </a:ext>
                  </a:extLst>
                </a:gridCol>
                <a:gridCol w="3204242">
                  <a:extLst>
                    <a:ext uri="{9D8B030D-6E8A-4147-A177-3AD203B41FA5}">
                      <a16:colId xmlns:a16="http://schemas.microsoft.com/office/drawing/2014/main" val="1239933714"/>
                    </a:ext>
                  </a:extLst>
                </a:gridCol>
              </a:tblGrid>
              <a:tr h="200025">
                <a:tc>
                  <a:txBody>
                    <a:bodyPr/>
                    <a:lstStyle/>
                    <a:p>
                      <a:pPr algn="ctr" fontAlgn="b"/>
                      <a:r>
                        <a:rPr lang="en-GB" sz="1400" b="1" i="0" u="none" strike="noStrike">
                          <a:solidFill>
                            <a:srgbClr val="000000"/>
                          </a:solidFill>
                          <a:effectLst/>
                          <a:latin typeface="Aptos Narrow" panose="020B0004020202020204" pitchFamily="34" charset="0"/>
                        </a:rPr>
                        <a:t>Criteria Level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1400" b="1" i="0" u="none" strike="noStrike">
                          <a:solidFill>
                            <a:srgbClr val="000000"/>
                          </a:solidFill>
                          <a:effectLst/>
                          <a:latin typeface="Aptos Narrow" panose="020B0004020202020204" pitchFamily="34" charset="0"/>
                        </a:rPr>
                        <a:t>Failure modes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1400" b="1" i="0" u="none" strike="noStrike">
                          <a:solidFill>
                            <a:srgbClr val="000000"/>
                          </a:solidFill>
                          <a:effectLst/>
                          <a:latin typeface="Aptos Narrow" panose="020B0004020202020204" pitchFamily="34" charset="0"/>
                        </a:rPr>
                        <a:t>Damage limit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1400" b="1" i="0" u="none" strike="noStrike">
                          <a:solidFill>
                            <a:srgbClr val="000000"/>
                          </a:solidFill>
                          <a:effectLst/>
                          <a:latin typeface="Aptos Narrow" panose="020B0004020202020204" pitchFamily="34" charset="0"/>
                        </a:rPr>
                        <a:t>Meaning</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8521660"/>
                  </a:ext>
                </a:extLst>
              </a:tr>
              <a:tr h="381000">
                <a:tc rowSpan="3">
                  <a:txBody>
                    <a:bodyPr/>
                    <a:lstStyle/>
                    <a:p>
                      <a:pPr algn="ctr" fontAlgn="ctr"/>
                      <a:r>
                        <a:rPr lang="en-GB" sz="1400" b="0" i="0" u="none" strike="noStrike">
                          <a:solidFill>
                            <a:srgbClr val="000000"/>
                          </a:solidFill>
                          <a:effectLst/>
                          <a:latin typeface="Aptos Narrow" panose="020B0004020202020204" pitchFamily="34" charset="0"/>
                        </a:rPr>
                        <a:t>Level A/B</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GB" sz="1400" b="0" i="0" u="none" strike="noStrike">
                          <a:solidFill>
                            <a:srgbClr val="000000"/>
                          </a:solidFill>
                          <a:effectLst/>
                          <a:latin typeface="Aptos Narrow" panose="020B0004020202020204" pitchFamily="34" charset="0"/>
                        </a:rPr>
                        <a:t>Failure mode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400" b="0" i="0" u="none" strike="noStrike">
                          <a:solidFill>
                            <a:srgbClr val="000000"/>
                          </a:solidFill>
                          <a:effectLst/>
                          <a:latin typeface="Aptos Narrow" panose="020B0004020202020204" pitchFamily="34" charset="0"/>
                        </a:rPr>
                        <a:t>No damage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GB" sz="1400" b="0" i="0" u="none" strike="noStrike" dirty="0">
                          <a:solidFill>
                            <a:srgbClr val="000000"/>
                          </a:solidFill>
                          <a:effectLst/>
                          <a:latin typeface="Aptos Narrow" panose="020B0004020202020204" pitchFamily="34" charset="0"/>
                        </a:rPr>
                        <a:t>Design is expected to resist the onset of this failure mode with a wide margin (over the design life).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2225037"/>
                  </a:ext>
                </a:extLst>
              </a:tr>
              <a:tr h="381000">
                <a:tc vMerge="1">
                  <a:txBody>
                    <a:bodyPr/>
                    <a:lstStyle/>
                    <a:p>
                      <a:endParaRPr lang="en-GB"/>
                    </a:p>
                  </a:txBody>
                  <a:tcPr/>
                </a:tc>
                <a:tc>
                  <a:txBody>
                    <a:bodyPr/>
                    <a:lstStyle/>
                    <a:p>
                      <a:pPr algn="l" fontAlgn="ctr"/>
                      <a:r>
                        <a:rPr lang="en-GB" sz="1400" b="0" i="0" u="none" strike="noStrike">
                          <a:solidFill>
                            <a:srgbClr val="000000"/>
                          </a:solidFill>
                          <a:effectLst/>
                          <a:latin typeface="Aptos Narrow" panose="020B0004020202020204" pitchFamily="34" charset="0"/>
                        </a:rPr>
                        <a:t>Failure mode 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400" b="0" i="0" u="none" strike="noStrike" dirty="0">
                          <a:solidFill>
                            <a:srgbClr val="000000"/>
                          </a:solidFill>
                          <a:effectLst/>
                          <a:latin typeface="Aptos Narrow" panose="020B0004020202020204" pitchFamily="34" charset="0"/>
                        </a:rPr>
                        <a:t>Limited damage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400" b="0" i="0" u="none" strike="noStrike" dirty="0">
                          <a:solidFill>
                            <a:srgbClr val="000000"/>
                          </a:solidFill>
                          <a:effectLst/>
                          <a:latin typeface="Aptos Narrow" panose="020B0004020202020204" pitchFamily="34" charset="0"/>
                        </a:rPr>
                        <a:t>Design is expected to resist the onset of this failure mode with a reduced margin (over the design life).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1676895"/>
                  </a:ext>
                </a:extLst>
              </a:tr>
              <a:tr h="200025">
                <a:tc vMerge="1">
                  <a:txBody>
                    <a:bodyPr/>
                    <a:lstStyle/>
                    <a:p>
                      <a:endParaRPr lang="en-GB"/>
                    </a:p>
                  </a:txBody>
                  <a:tcPr/>
                </a:tc>
                <a:tc>
                  <a:txBody>
                    <a:bodyPr/>
                    <a:lstStyle/>
                    <a:p>
                      <a:pPr algn="l" fontAlgn="ctr"/>
                      <a:r>
                        <a:rPr lang="en-GB" sz="1400" b="0" i="0" u="none" strike="noStrike">
                          <a:solidFill>
                            <a:srgbClr val="000000"/>
                          </a:solidFill>
                          <a:effectLst/>
                          <a:latin typeface="Aptos Narrow" panose="020B0004020202020204" pitchFamily="34" charset="0"/>
                        </a:rPr>
                        <a:t>Failure mode 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GB" sz="1400" b="0" i="0" u="none" strike="noStrike" dirty="0">
                          <a:solidFill>
                            <a:srgbClr val="000000"/>
                          </a:solidFill>
                          <a:effectLst/>
                          <a:latin typeface="Aptos Narrow" panose="020B0004020202020204" pitchFamily="34" charset="0"/>
                        </a:rPr>
                        <a:t>Ultimate damage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GB" sz="1400" b="0" i="0" u="none" strike="noStrike" dirty="0">
                          <a:solidFill>
                            <a:srgbClr val="000000"/>
                          </a:solidFill>
                          <a:effectLst/>
                          <a:latin typeface="Aptos Narrow" panose="020B0004020202020204" pitchFamily="34" charset="0"/>
                        </a:rPr>
                        <a:t>The design is expected to meet (or exceed) the conditions for onset of this failure mode (over the design life)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7487292"/>
                  </a:ext>
                </a:extLst>
              </a:tr>
            </a:tbl>
          </a:graphicData>
        </a:graphic>
      </p:graphicFrame>
      <p:sp>
        <p:nvSpPr>
          <p:cNvPr id="8" name="TextBox 7">
            <a:extLst>
              <a:ext uri="{FF2B5EF4-FFF2-40B4-BE49-F238E27FC236}">
                <a16:creationId xmlns:a16="http://schemas.microsoft.com/office/drawing/2014/main" id="{FCC03BCD-4BA6-02D6-E48E-621F4D27E7C3}"/>
              </a:ext>
            </a:extLst>
          </p:cNvPr>
          <p:cNvSpPr txBox="1"/>
          <p:nvPr/>
        </p:nvSpPr>
        <p:spPr>
          <a:xfrm>
            <a:off x="444565" y="1352390"/>
            <a:ext cx="179261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Present approach used in nuclear C&amp;S</a:t>
            </a:r>
            <a:endParaRPr kumimoji="0" lang="en-GB" sz="2400" b="1" i="0" u="none" strike="noStrike" kern="1200" cap="none" spc="0" normalizeH="0" baseline="0" noProof="0" dirty="0">
              <a:ln>
                <a:noFill/>
              </a:ln>
              <a:solidFill>
                <a:srgbClr val="1F497D"/>
              </a:solidFill>
              <a:effectLst/>
              <a:uLnTx/>
              <a:uFillTx/>
              <a:latin typeface="Calibri"/>
              <a:ea typeface="+mn-ea"/>
              <a:cs typeface="+mn-cs"/>
            </a:endParaRPr>
          </a:p>
        </p:txBody>
      </p:sp>
      <p:sp>
        <p:nvSpPr>
          <p:cNvPr id="9" name="TextBox 8">
            <a:extLst>
              <a:ext uri="{FF2B5EF4-FFF2-40B4-BE49-F238E27FC236}">
                <a16:creationId xmlns:a16="http://schemas.microsoft.com/office/drawing/2014/main" id="{107B0E1A-BC3F-5B1E-3E70-236A7B1078A9}"/>
              </a:ext>
            </a:extLst>
          </p:cNvPr>
          <p:cNvSpPr txBox="1"/>
          <p:nvPr/>
        </p:nvSpPr>
        <p:spPr>
          <a:xfrm>
            <a:off x="444565" y="3998298"/>
            <a:ext cx="179261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Alternative approach proposed for DDC-IC</a:t>
            </a:r>
            <a:endParaRPr kumimoji="0" lang="en-GB" sz="2400" b="1" i="0" u="none" strike="noStrike" kern="1200" cap="none" spc="0" normalizeH="0" baseline="0" noProof="0" dirty="0">
              <a:ln>
                <a:noFill/>
              </a:ln>
              <a:solidFill>
                <a:srgbClr val="1F497D"/>
              </a:solidFill>
              <a:effectLst/>
              <a:uLnTx/>
              <a:uFillTx/>
              <a:latin typeface="Calibri"/>
              <a:ea typeface="+mn-ea"/>
              <a:cs typeface="+mn-cs"/>
            </a:endParaRPr>
          </a:p>
        </p:txBody>
      </p:sp>
      <p:sp>
        <p:nvSpPr>
          <p:cNvPr id="10" name="TextBox 9">
            <a:extLst>
              <a:ext uri="{FF2B5EF4-FFF2-40B4-BE49-F238E27FC236}">
                <a16:creationId xmlns:a16="http://schemas.microsoft.com/office/drawing/2014/main" id="{42109914-5303-F5D4-B7EC-36CB098DEB0F}"/>
              </a:ext>
            </a:extLst>
          </p:cNvPr>
          <p:cNvSpPr txBox="1"/>
          <p:nvPr/>
        </p:nvSpPr>
        <p:spPr>
          <a:xfrm>
            <a:off x="1606606" y="5879229"/>
            <a:ext cx="95578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Calibri"/>
                <a:ea typeface="+mn-ea"/>
                <a:cs typeface="+mn-cs"/>
              </a:rPr>
              <a:t>The DDC-IC approach is specific to each component</a:t>
            </a:r>
            <a:endParaRPr kumimoji="0" lang="en-GB" sz="2800" b="1" i="0" u="none" strike="noStrike" kern="1200" cap="none" spc="0" normalizeH="0" baseline="0" noProof="0" dirty="0">
              <a:ln>
                <a:noFill/>
              </a:ln>
              <a:solidFill>
                <a:srgbClr val="1F497D"/>
              </a:solidFill>
              <a:effectLst/>
              <a:uLnTx/>
              <a:uFillTx/>
              <a:latin typeface="Calibri"/>
              <a:ea typeface="+mn-ea"/>
              <a:cs typeface="+mn-cs"/>
            </a:endParaRPr>
          </a:p>
        </p:txBody>
      </p:sp>
    </p:spTree>
    <p:extLst>
      <p:ext uri="{BB962C8B-B14F-4D97-AF65-F5344CB8AC3E}">
        <p14:creationId xmlns:p14="http://schemas.microsoft.com/office/powerpoint/2010/main" val="2352023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B6A08-680C-AC72-5075-C6923BB72B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6D4938-6D66-0712-555C-90429E0436AF}"/>
              </a:ext>
            </a:extLst>
          </p:cNvPr>
          <p:cNvSpPr>
            <a:spLocks noGrp="1"/>
          </p:cNvSpPr>
          <p:nvPr>
            <p:ph type="title"/>
          </p:nvPr>
        </p:nvSpPr>
        <p:spPr>
          <a:xfrm>
            <a:off x="983432" y="192515"/>
            <a:ext cx="10842296" cy="457200"/>
          </a:xfrm>
        </p:spPr>
        <p:txBody>
          <a:bodyPr/>
          <a:lstStyle/>
          <a:p>
            <a:r>
              <a:rPr lang="en-US" dirty="0"/>
              <a:t>Use of R6 failure assessment curve for setting damage limits</a:t>
            </a:r>
            <a:endParaRPr lang="en-GB" i="1" dirty="0">
              <a:solidFill>
                <a:srgbClr val="1F497D"/>
              </a:solidFill>
            </a:endParaRPr>
          </a:p>
        </p:txBody>
      </p:sp>
      <p:sp>
        <p:nvSpPr>
          <p:cNvPr id="3" name="Footer Placeholder 2">
            <a:extLst>
              <a:ext uri="{FF2B5EF4-FFF2-40B4-BE49-F238E27FC236}">
                <a16:creationId xmlns:a16="http://schemas.microsoft.com/office/drawing/2014/main" id="{38101356-414B-72C7-D3F8-C0BA47114E8A}"/>
              </a:ext>
            </a:extLst>
          </p:cNvPr>
          <p:cNvSpPr>
            <a:spLocks noGrp="1"/>
          </p:cNvSpPr>
          <p:nvPr>
            <p:ph type="ftr" sz="quarter" idx="11"/>
          </p:nvPr>
        </p:nvSpPr>
        <p:spPr>
          <a:xfrm>
            <a:off x="825623" y="6555770"/>
            <a:ext cx="3999949" cy="3296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mn-ea"/>
                <a:cs typeface="+mn-cs"/>
              </a:rPr>
              <a:t>G. Aiello | ICFRM-22 | 28 Sep. - 3 Oct. 2025, Shizuoka, Japan</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52A0B928-B7DC-D775-2AFB-8138D6EB7E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C162CAEC-43D5-CAAB-3362-3E940264781B}"/>
              </a:ext>
            </a:extLst>
          </p:cNvPr>
          <p:cNvSpPr txBox="1"/>
          <p:nvPr/>
        </p:nvSpPr>
        <p:spPr>
          <a:xfrm>
            <a:off x="825623" y="5171712"/>
            <a:ext cx="10721766"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1F497D"/>
                </a:solidFill>
                <a:effectLst/>
                <a:uLnTx/>
                <a:uFillTx/>
                <a:latin typeface="Calibri"/>
                <a:ea typeface="+mn-ea"/>
                <a:cs typeface="+mn-cs"/>
              </a:rPr>
              <a:t>The overall aim of this approach is to provide a higher level of granularity in the structural integrity assessment of DEMO in-vessel components with clear justification for design limits against different failure modes</a:t>
            </a:r>
            <a:r>
              <a:rPr kumimoji="0" lang="en-GB" sz="1800" b="1" i="0" u="none" strike="noStrike" kern="1200" cap="none" spc="0" normalizeH="0" baseline="0" noProof="0" dirty="0">
                <a:ln>
                  <a:noFill/>
                </a:ln>
                <a:solidFill>
                  <a:srgbClr val="1F497D"/>
                </a:solidFill>
                <a:effectLst/>
                <a:uLnTx/>
                <a:uFillTx/>
                <a:latin typeface="Calibri"/>
                <a:ea typeface="+mn-ea"/>
                <a:cs typeface="+mn-cs"/>
              </a:rPr>
              <a:t>.</a:t>
            </a:r>
          </a:p>
        </p:txBody>
      </p:sp>
      <p:sp>
        <p:nvSpPr>
          <p:cNvPr id="6" name="Rectangle 5">
            <a:extLst>
              <a:ext uri="{FF2B5EF4-FFF2-40B4-BE49-F238E27FC236}">
                <a16:creationId xmlns:a16="http://schemas.microsoft.com/office/drawing/2014/main" id="{37533189-32CD-156E-091B-CE30976AFFDD}"/>
              </a:ext>
            </a:extLst>
          </p:cNvPr>
          <p:cNvSpPr/>
          <p:nvPr/>
        </p:nvSpPr>
        <p:spPr>
          <a:xfrm>
            <a:off x="825623" y="899231"/>
            <a:ext cx="3026528" cy="4139697"/>
          </a:xfrm>
          <a:prstGeom prst="rect">
            <a:avLst/>
          </a:prstGeom>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1F497D"/>
                </a:solidFill>
                <a:effectLst/>
                <a:uLnTx/>
                <a:uFillTx/>
                <a:latin typeface="Calibri"/>
                <a:ea typeface="+mn-ea"/>
                <a:cs typeface="+mn-cs"/>
              </a:rPr>
              <a:t>Basic rationale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497D"/>
              </a:solidFill>
              <a:effectLst/>
              <a:uLnTx/>
              <a:uFillTx/>
              <a:latin typeface="Calibri"/>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rgbClr val="1F497D"/>
                </a:solidFill>
                <a:effectLst/>
                <a:uLnTx/>
                <a:uFillTx/>
                <a:latin typeface="Calibri"/>
                <a:ea typeface="+mn-ea"/>
                <a:cs typeface="+mn-cs"/>
              </a:rPr>
              <a:t>The R6 failure assessment procedure indicates that the plastic damage accumulation has an influence on the margin against fast fracture.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497D"/>
              </a:solidFill>
              <a:effectLst/>
              <a:uLnTx/>
              <a:uFillTx/>
              <a:latin typeface="Calibri"/>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rgbClr val="1F497D"/>
                </a:solidFill>
                <a:effectLst/>
                <a:uLnTx/>
                <a:uFillTx/>
                <a:latin typeface="Calibri"/>
                <a:ea typeface="+mn-ea"/>
                <a:cs typeface="+mn-cs"/>
              </a:rPr>
              <a:t>This can be used for design assessment considering crack growth and plastic strain accumulation (in the remaining ligament).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BF043EA3-D0A0-9F1A-06E0-2FB30A2DC1B9}"/>
              </a:ext>
            </a:extLst>
          </p:cNvPr>
          <p:cNvSpPr/>
          <p:nvPr/>
        </p:nvSpPr>
        <p:spPr>
          <a:xfrm>
            <a:off x="4626509" y="899231"/>
            <a:ext cx="3084896" cy="4139697"/>
          </a:xfrm>
          <a:prstGeom prst="rect">
            <a:avLst/>
          </a:prstGeom>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1F497D"/>
                </a:solidFill>
                <a:effectLst/>
                <a:uLnTx/>
                <a:uFillTx/>
                <a:latin typeface="Calibri"/>
                <a:ea typeface="+mn-ea"/>
                <a:cs typeface="+mn-cs"/>
              </a:rPr>
              <a:t>Proposed approach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497D"/>
              </a:solidFill>
              <a:effectLst/>
              <a:uLnTx/>
              <a:uFillTx/>
              <a:latin typeface="Calibri"/>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rgbClr val="1F497D"/>
                </a:solidFill>
                <a:effectLst/>
                <a:uLnTx/>
                <a:uFillTx/>
                <a:latin typeface="Calibri"/>
                <a:ea typeface="+mn-ea"/>
                <a:cs typeface="+mn-cs"/>
              </a:rPr>
              <a:t>Predetermining “design limits” against brittle fracture and plastic damage by considering the R6 failure assessment curve boundary.</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497D"/>
              </a:solidFill>
              <a:effectLst/>
              <a:uLnTx/>
              <a:uFillTx/>
              <a:latin typeface="Calibri"/>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rgbClr val="1F497D"/>
                </a:solidFill>
                <a:effectLst/>
                <a:uLnTx/>
                <a:uFillTx/>
                <a:latin typeface="Calibri"/>
                <a:ea typeface="+mn-ea"/>
                <a:cs typeface="+mn-cs"/>
              </a:rPr>
              <a:t>These limits may be suitably modified further considering component quality class/ limit state requirements.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Arrow: Right 8">
            <a:extLst>
              <a:ext uri="{FF2B5EF4-FFF2-40B4-BE49-F238E27FC236}">
                <a16:creationId xmlns:a16="http://schemas.microsoft.com/office/drawing/2014/main" id="{990F273F-F242-3DAF-4C2F-FF64B4178FC1}"/>
              </a:ext>
            </a:extLst>
          </p:cNvPr>
          <p:cNvSpPr/>
          <p:nvPr/>
        </p:nvSpPr>
        <p:spPr>
          <a:xfrm>
            <a:off x="3881335" y="2892276"/>
            <a:ext cx="715990" cy="2237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165F41AA-329B-9FF7-A559-00879422F93B}"/>
              </a:ext>
            </a:extLst>
          </p:cNvPr>
          <p:cNvSpPr/>
          <p:nvPr/>
        </p:nvSpPr>
        <p:spPr>
          <a:xfrm>
            <a:off x="8446851" y="899231"/>
            <a:ext cx="2817779" cy="4139697"/>
          </a:xfrm>
          <a:prstGeom prst="rect">
            <a:avLst/>
          </a:prstGeom>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1F497D"/>
                </a:solidFill>
                <a:effectLst/>
                <a:uLnTx/>
                <a:uFillTx/>
                <a:latin typeface="Calibri"/>
                <a:ea typeface="+mn-ea"/>
                <a:cs typeface="+mn-cs"/>
              </a:rPr>
              <a:t>Envisioned advantages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497D"/>
              </a:solidFill>
              <a:effectLst/>
              <a:uLnTx/>
              <a:uFillTx/>
              <a:latin typeface="Calibri"/>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rgbClr val="1F497D"/>
                </a:solidFill>
                <a:effectLst/>
                <a:uLnTx/>
                <a:uFillTx/>
                <a:latin typeface="Calibri"/>
                <a:ea typeface="+mn-ea"/>
                <a:cs typeface="+mn-cs"/>
              </a:rPr>
              <a:t>Provides a theoretical basis to justify the adopted margins against brittle and ductile failure considering the synergistic effects.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497D"/>
              </a:solidFill>
              <a:effectLst/>
              <a:uLnTx/>
              <a:uFillTx/>
              <a:latin typeface="Calibri"/>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rgbClr val="1F497D"/>
                </a:solidFill>
                <a:effectLst/>
                <a:uLnTx/>
                <a:uFillTx/>
                <a:latin typeface="Calibri"/>
                <a:ea typeface="+mn-ea"/>
                <a:cs typeface="+mn-cs"/>
              </a:rPr>
              <a:t>Preferable to assessment against each failure mode in isolation (which may be non-conservative).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Arrow: Right 12">
            <a:extLst>
              <a:ext uri="{FF2B5EF4-FFF2-40B4-BE49-F238E27FC236}">
                <a16:creationId xmlns:a16="http://schemas.microsoft.com/office/drawing/2014/main" id="{5076EAD6-3216-BDD6-9C14-25019ECEA060}"/>
              </a:ext>
            </a:extLst>
          </p:cNvPr>
          <p:cNvSpPr/>
          <p:nvPr/>
        </p:nvSpPr>
        <p:spPr>
          <a:xfrm>
            <a:off x="7711405" y="2892276"/>
            <a:ext cx="715990" cy="2237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62664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C1106-FAE0-0016-180A-61BA34D214C0}"/>
              </a:ext>
            </a:extLst>
          </p:cNvPr>
          <p:cNvSpPr>
            <a:spLocks noGrp="1"/>
          </p:cNvSpPr>
          <p:nvPr>
            <p:ph type="title"/>
          </p:nvPr>
        </p:nvSpPr>
        <p:spPr/>
        <p:txBody>
          <a:bodyPr/>
          <a:lstStyle/>
          <a:p>
            <a:r>
              <a:rPr lang="en-US" dirty="0"/>
              <a:t>Introduction of component-level “Design Specification”</a:t>
            </a:r>
            <a:endParaRPr lang="en-GB" dirty="0"/>
          </a:p>
        </p:txBody>
      </p:sp>
      <p:sp>
        <p:nvSpPr>
          <p:cNvPr id="3" name="Footer Placeholder 2">
            <a:extLst>
              <a:ext uri="{FF2B5EF4-FFF2-40B4-BE49-F238E27FC236}">
                <a16:creationId xmlns:a16="http://schemas.microsoft.com/office/drawing/2014/main" id="{3F5A5CB6-EFAF-1C78-2701-E6BAC06A7F6B}"/>
              </a:ext>
            </a:extLst>
          </p:cNvPr>
          <p:cNvSpPr>
            <a:spLocks noGrp="1"/>
          </p:cNvSpPr>
          <p:nvPr>
            <p:ph type="ftr" sz="quarter" idx="11"/>
          </p:nvPr>
        </p:nvSpPr>
        <p:spPr>
          <a:xfrm>
            <a:off x="825623" y="6555770"/>
            <a:ext cx="4864963" cy="329614"/>
          </a:xfrm>
        </p:spPr>
        <p:txBody>
          <a:bodyPr/>
          <a:lstStyle/>
          <a:p>
            <a:r>
              <a:rPr lang="en-GB" dirty="0">
                <a:solidFill>
                  <a:prstClr val="white"/>
                </a:solidFill>
              </a:rPr>
              <a:t>G. Aiello | ICFRM-22 | 28 Sep. - 3 Oct. 2025, Shizuoka, Japan</a:t>
            </a:r>
          </a:p>
        </p:txBody>
      </p:sp>
      <p:sp>
        <p:nvSpPr>
          <p:cNvPr id="4" name="Slide Number Placeholder 3">
            <a:extLst>
              <a:ext uri="{FF2B5EF4-FFF2-40B4-BE49-F238E27FC236}">
                <a16:creationId xmlns:a16="http://schemas.microsoft.com/office/drawing/2014/main" id="{A225DABC-DC89-2367-5BC4-C31721B220D2}"/>
              </a:ext>
            </a:extLst>
          </p:cNvPr>
          <p:cNvSpPr>
            <a:spLocks noGrp="1"/>
          </p:cNvSpPr>
          <p:nvPr>
            <p:ph type="sldNum" sz="quarter" idx="12"/>
          </p:nvPr>
        </p:nvSpPr>
        <p:spPr/>
        <p:txBody>
          <a:bodyPr/>
          <a:lstStyle/>
          <a:p>
            <a:fld id="{6A6D9FA1-99C7-4910-8E32-B85D378B0060}" type="slidenum">
              <a:rPr lang="en-GB" smtClean="0">
                <a:solidFill>
                  <a:prstClr val="white"/>
                </a:solidFill>
              </a:rPr>
              <a:pPr/>
              <a:t>13</a:t>
            </a:fld>
            <a:endParaRPr lang="en-GB" dirty="0">
              <a:solidFill>
                <a:prstClr val="white"/>
              </a:solidFill>
            </a:endParaRPr>
          </a:p>
        </p:txBody>
      </p:sp>
      <p:pic>
        <p:nvPicPr>
          <p:cNvPr id="5" name="Image 5">
            <a:extLst>
              <a:ext uri="{FF2B5EF4-FFF2-40B4-BE49-F238E27FC236}">
                <a16:creationId xmlns:a16="http://schemas.microsoft.com/office/drawing/2014/main" id="{02D5CC0D-B691-7E0B-FCAE-D63AA3712298}"/>
              </a:ext>
            </a:extLst>
          </p:cNvPr>
          <p:cNvPicPr>
            <a:picLocks noChangeAspect="1"/>
          </p:cNvPicPr>
          <p:nvPr/>
        </p:nvPicPr>
        <p:blipFill>
          <a:blip r:embed="rId2"/>
          <a:stretch>
            <a:fillRect/>
          </a:stretch>
        </p:blipFill>
        <p:spPr>
          <a:xfrm>
            <a:off x="3812532" y="879463"/>
            <a:ext cx="4546464" cy="2549536"/>
          </a:xfrm>
          <a:prstGeom prst="rect">
            <a:avLst/>
          </a:prstGeom>
        </p:spPr>
      </p:pic>
      <p:pic>
        <p:nvPicPr>
          <p:cNvPr id="6" name="Image 6">
            <a:extLst>
              <a:ext uri="{FF2B5EF4-FFF2-40B4-BE49-F238E27FC236}">
                <a16:creationId xmlns:a16="http://schemas.microsoft.com/office/drawing/2014/main" id="{B1386F24-E2EF-C19D-EA35-C4411F75A4E9}"/>
              </a:ext>
            </a:extLst>
          </p:cNvPr>
          <p:cNvPicPr>
            <a:picLocks noChangeAspect="1"/>
          </p:cNvPicPr>
          <p:nvPr/>
        </p:nvPicPr>
        <p:blipFill>
          <a:blip r:embed="rId3"/>
          <a:stretch>
            <a:fillRect/>
          </a:stretch>
        </p:blipFill>
        <p:spPr>
          <a:xfrm>
            <a:off x="3812532" y="4151843"/>
            <a:ext cx="4731432" cy="1681082"/>
          </a:xfrm>
          <a:prstGeom prst="rect">
            <a:avLst/>
          </a:prstGeom>
        </p:spPr>
      </p:pic>
      <p:pic>
        <p:nvPicPr>
          <p:cNvPr id="7" name="Image 4">
            <a:extLst>
              <a:ext uri="{FF2B5EF4-FFF2-40B4-BE49-F238E27FC236}">
                <a16:creationId xmlns:a16="http://schemas.microsoft.com/office/drawing/2014/main" id="{3CA7E7F4-2786-3022-F5D6-D497ADDCA42D}"/>
              </a:ext>
            </a:extLst>
          </p:cNvPr>
          <p:cNvPicPr>
            <a:picLocks noChangeAspect="1"/>
          </p:cNvPicPr>
          <p:nvPr/>
        </p:nvPicPr>
        <p:blipFill>
          <a:blip r:embed="rId4"/>
          <a:stretch>
            <a:fillRect/>
          </a:stretch>
        </p:blipFill>
        <p:spPr>
          <a:xfrm>
            <a:off x="8543964" y="649715"/>
            <a:ext cx="3644030" cy="5501911"/>
          </a:xfrm>
          <a:prstGeom prst="rect">
            <a:avLst/>
          </a:prstGeom>
        </p:spPr>
      </p:pic>
      <p:sp>
        <p:nvSpPr>
          <p:cNvPr id="9" name="Textfeld 1">
            <a:extLst>
              <a:ext uri="{FF2B5EF4-FFF2-40B4-BE49-F238E27FC236}">
                <a16:creationId xmlns:a16="http://schemas.microsoft.com/office/drawing/2014/main" id="{552FD602-3682-EB17-725C-B5809A689A18}"/>
              </a:ext>
            </a:extLst>
          </p:cNvPr>
          <p:cNvSpPr txBox="1"/>
          <p:nvPr/>
        </p:nvSpPr>
        <p:spPr>
          <a:xfrm>
            <a:off x="298322" y="1115429"/>
            <a:ext cx="3329242" cy="4847481"/>
          </a:xfrm>
          <a:prstGeom prst="rect">
            <a:avLst/>
          </a:prstGeom>
          <a:noFill/>
        </p:spPr>
        <p:txBody>
          <a:bodyPr wrap="square" rtlCol="0">
            <a:spAutoFit/>
          </a:bodyPr>
          <a:lstStyle/>
          <a:p>
            <a:pPr marL="19050" lvl="1">
              <a:spcAft>
                <a:spcPts val="600"/>
              </a:spcAft>
            </a:pPr>
            <a:r>
              <a:rPr lang="en-US" sz="2400" b="1" dirty="0"/>
              <a:t>Objective: </a:t>
            </a:r>
          </a:p>
          <a:p>
            <a:pPr marL="361950" lvl="1" indent="-342900">
              <a:spcAft>
                <a:spcPts val="600"/>
              </a:spcAft>
              <a:buFont typeface="Arial" panose="020B0604020202020204" pitchFamily="34" charset="0"/>
              <a:buChar char="•"/>
            </a:pPr>
            <a:r>
              <a:rPr lang="en-US" dirty="0"/>
              <a:t>To have a </a:t>
            </a:r>
            <a:r>
              <a:rPr lang="en-US" b="1" dirty="0"/>
              <a:t>clear picture </a:t>
            </a:r>
            <a:r>
              <a:rPr lang="en-US" dirty="0"/>
              <a:t>of the current practice of structural analysis of each component’s design process to be able to draft a “design specification” (“</a:t>
            </a:r>
            <a:r>
              <a:rPr lang="en-US" b="1" dirty="0"/>
              <a:t>state of the art</a:t>
            </a:r>
            <a:r>
              <a:rPr lang="en-US" dirty="0"/>
              <a:t>”)</a:t>
            </a:r>
          </a:p>
          <a:p>
            <a:pPr marL="342900" lvl="1" indent="-342900">
              <a:spcAft>
                <a:spcPts val="600"/>
              </a:spcAft>
              <a:buFont typeface="Arial" panose="020B0604020202020204" pitchFamily="34" charset="0"/>
              <a:buChar char="•"/>
            </a:pPr>
            <a:r>
              <a:rPr lang="en-GB" dirty="0"/>
              <a:t>To </a:t>
            </a:r>
            <a:r>
              <a:rPr lang="en-GB" b="1" dirty="0"/>
              <a:t>ensure coherency </a:t>
            </a:r>
            <a:r>
              <a:rPr lang="en-GB" dirty="0"/>
              <a:t>(“harmonization”) of design rules used for analyses</a:t>
            </a:r>
            <a:endParaRPr lang="en-GB" b="1" dirty="0">
              <a:latin typeface="Arial" panose="020B0604020202020204" pitchFamily="34" charset="0"/>
              <a:cs typeface="Arial" panose="020B0604020202020204" pitchFamily="34" charset="0"/>
            </a:endParaRPr>
          </a:p>
          <a:p>
            <a:pPr marL="342900" lvl="1" indent="-342900">
              <a:spcAft>
                <a:spcPts val="600"/>
              </a:spcAft>
              <a:buFont typeface="Arial" panose="020B0604020202020204" pitchFamily="34" charset="0"/>
              <a:buChar char="•"/>
            </a:pPr>
            <a:r>
              <a:rPr lang="en-US" b="1" dirty="0"/>
              <a:t>Not limited to design analyses: </a:t>
            </a:r>
            <a:r>
              <a:rPr lang="en-US" dirty="0"/>
              <a:t>component classification, operating conditions, loads, materials and manufacturing shall at term be included</a:t>
            </a:r>
          </a:p>
        </p:txBody>
      </p:sp>
    </p:spTree>
    <p:extLst>
      <p:ext uri="{BB962C8B-B14F-4D97-AF65-F5344CB8AC3E}">
        <p14:creationId xmlns:p14="http://schemas.microsoft.com/office/powerpoint/2010/main" val="4077418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0A2B4-AAE5-8F8B-694B-1321283CCD94}"/>
              </a:ext>
            </a:extLst>
          </p:cNvPr>
          <p:cNvSpPr>
            <a:spLocks noGrp="1"/>
          </p:cNvSpPr>
          <p:nvPr>
            <p:ph type="title"/>
          </p:nvPr>
        </p:nvSpPr>
        <p:spPr>
          <a:xfrm>
            <a:off x="983432" y="192515"/>
            <a:ext cx="10342834" cy="457200"/>
          </a:xfrm>
        </p:spPr>
        <p:txBody>
          <a:bodyPr/>
          <a:lstStyle/>
          <a:p>
            <a:r>
              <a:rPr lang="en-US" dirty="0"/>
              <a:t>Extending the domain of applicability to DEMO operating conditions</a:t>
            </a:r>
            <a:endParaRPr lang="en-GB" dirty="0"/>
          </a:p>
        </p:txBody>
      </p:sp>
      <p:sp>
        <p:nvSpPr>
          <p:cNvPr id="3" name="Footer Placeholder 2">
            <a:extLst>
              <a:ext uri="{FF2B5EF4-FFF2-40B4-BE49-F238E27FC236}">
                <a16:creationId xmlns:a16="http://schemas.microsoft.com/office/drawing/2014/main" id="{0D5FEE01-62E7-3DB2-11F4-666CECB776EB}"/>
              </a:ext>
            </a:extLst>
          </p:cNvPr>
          <p:cNvSpPr>
            <a:spLocks noGrp="1"/>
          </p:cNvSpPr>
          <p:nvPr>
            <p:ph type="ftr" sz="quarter" idx="11"/>
          </p:nvPr>
        </p:nvSpPr>
        <p:spPr>
          <a:xfrm>
            <a:off x="825623" y="6555770"/>
            <a:ext cx="4173697" cy="329614"/>
          </a:xfrm>
        </p:spPr>
        <p:txBody>
          <a:bodyPr/>
          <a:lstStyle/>
          <a:p>
            <a:r>
              <a:rPr lang="en-GB">
                <a:solidFill>
                  <a:prstClr val="white"/>
                </a:solidFill>
              </a:rPr>
              <a:t>G. Aiello | ICFRM-22 | 28 Sep. - 3 Oct. 2025, Shizuoka, Japan</a:t>
            </a:r>
            <a:endParaRPr lang="en-GB" dirty="0">
              <a:solidFill>
                <a:prstClr val="white"/>
              </a:solidFill>
            </a:endParaRPr>
          </a:p>
        </p:txBody>
      </p:sp>
      <p:sp>
        <p:nvSpPr>
          <p:cNvPr id="4" name="Slide Number Placeholder 3">
            <a:extLst>
              <a:ext uri="{FF2B5EF4-FFF2-40B4-BE49-F238E27FC236}">
                <a16:creationId xmlns:a16="http://schemas.microsoft.com/office/drawing/2014/main" id="{88C19922-4034-9DDF-4AE2-BB7577CEF9BA}"/>
              </a:ext>
            </a:extLst>
          </p:cNvPr>
          <p:cNvSpPr>
            <a:spLocks noGrp="1"/>
          </p:cNvSpPr>
          <p:nvPr>
            <p:ph type="sldNum" sz="quarter" idx="12"/>
          </p:nvPr>
        </p:nvSpPr>
        <p:spPr/>
        <p:txBody>
          <a:bodyPr/>
          <a:lstStyle/>
          <a:p>
            <a:fld id="{6A6D9FA1-99C7-4910-8E32-B85D378B0060}" type="slidenum">
              <a:rPr lang="en-GB" smtClean="0">
                <a:solidFill>
                  <a:prstClr val="white"/>
                </a:solidFill>
              </a:rPr>
              <a:pPr/>
              <a:t>14</a:t>
            </a:fld>
            <a:endParaRPr lang="en-GB" dirty="0">
              <a:solidFill>
                <a:prstClr val="white"/>
              </a:solidFill>
            </a:endParaRPr>
          </a:p>
        </p:txBody>
      </p:sp>
      <p:sp>
        <p:nvSpPr>
          <p:cNvPr id="5" name="TextBox 4">
            <a:extLst>
              <a:ext uri="{FF2B5EF4-FFF2-40B4-BE49-F238E27FC236}">
                <a16:creationId xmlns:a16="http://schemas.microsoft.com/office/drawing/2014/main" id="{D425413D-0E83-8179-7AEB-5B9EFD6F3B5B}"/>
              </a:ext>
            </a:extLst>
          </p:cNvPr>
          <p:cNvSpPr txBox="1"/>
          <p:nvPr/>
        </p:nvSpPr>
        <p:spPr>
          <a:xfrm>
            <a:off x="435005" y="919120"/>
            <a:ext cx="11469949" cy="1631216"/>
          </a:xfrm>
          <a:prstGeom prst="rect">
            <a:avLst/>
          </a:prstGeom>
          <a:noFill/>
        </p:spPr>
        <p:txBody>
          <a:bodyPr wrap="square" rtlCol="0">
            <a:spAutoFit/>
          </a:bodyPr>
          <a:lstStyle/>
          <a:p>
            <a:pPr marL="355600" indent="-355600" algn="l">
              <a:spcAft>
                <a:spcPts val="600"/>
              </a:spcAft>
              <a:buFont typeface="Arial" panose="020B0604020202020204" pitchFamily="34" charset="0"/>
              <a:buChar char="•"/>
            </a:pPr>
            <a:r>
              <a:rPr lang="en-US" dirty="0"/>
              <a:t>There is a lack of data on the effects of neutron irradiation at </a:t>
            </a:r>
            <a:r>
              <a:rPr lang="en-US" b="1" dirty="0">
                <a:solidFill>
                  <a:srgbClr val="1F497D"/>
                </a:solidFill>
              </a:rPr>
              <a:t>high dpa levels (20-50 dpa for EU-DEMO) and high neutron energy (14 MeV)</a:t>
            </a:r>
            <a:r>
              <a:rPr lang="en-US" b="1" dirty="0"/>
              <a:t>:</a:t>
            </a:r>
            <a:r>
              <a:rPr lang="en-US" b="1" dirty="0">
                <a:solidFill>
                  <a:srgbClr val="1F497D"/>
                </a:solidFill>
              </a:rPr>
              <a:t> </a:t>
            </a:r>
            <a:r>
              <a:rPr lang="en-US" dirty="0"/>
              <a:t>change in physical properties (thermal conductivity, electrical resistivity), hardening, shift of DBTT, irradiation induced creep and swelling. </a:t>
            </a:r>
          </a:p>
          <a:p>
            <a:pPr marL="355600" indent="-355600" algn="l">
              <a:spcAft>
                <a:spcPts val="600"/>
              </a:spcAft>
              <a:buFont typeface="Arial" panose="020B0604020202020204" pitchFamily="34" charset="0"/>
              <a:buChar char="•"/>
            </a:pPr>
            <a:r>
              <a:rPr lang="en-US" dirty="0"/>
              <a:t>Applicability of design rules for neutron irradiated materials must be proven.</a:t>
            </a:r>
          </a:p>
          <a:p>
            <a:pPr marL="355600" indent="-355600" algn="l">
              <a:spcAft>
                <a:spcPts val="600"/>
              </a:spcAft>
              <a:buFont typeface="Arial" panose="020B0604020202020204" pitchFamily="34" charset="0"/>
              <a:buChar char="•"/>
            </a:pPr>
            <a:r>
              <a:rPr lang="en-US" dirty="0"/>
              <a:t>Irradiation campaigns to fill these gaps are part of the EUROfusion program:</a:t>
            </a:r>
          </a:p>
        </p:txBody>
      </p:sp>
      <p:pic>
        <p:nvPicPr>
          <p:cNvPr id="7" name="Picture 6">
            <a:extLst>
              <a:ext uri="{FF2B5EF4-FFF2-40B4-BE49-F238E27FC236}">
                <a16:creationId xmlns:a16="http://schemas.microsoft.com/office/drawing/2014/main" id="{FBC4C683-0D8C-5760-7756-39E285C7E800}"/>
              </a:ext>
            </a:extLst>
          </p:cNvPr>
          <p:cNvPicPr>
            <a:picLocks noChangeAspect="1"/>
          </p:cNvPicPr>
          <p:nvPr/>
        </p:nvPicPr>
        <p:blipFill>
          <a:blip r:embed="rId2"/>
          <a:stretch>
            <a:fillRect/>
          </a:stretch>
        </p:blipFill>
        <p:spPr>
          <a:xfrm>
            <a:off x="435005" y="2674843"/>
            <a:ext cx="6837966" cy="3080774"/>
          </a:xfrm>
          <a:prstGeom prst="rect">
            <a:avLst/>
          </a:prstGeom>
        </p:spPr>
      </p:pic>
      <p:sp>
        <p:nvSpPr>
          <p:cNvPr id="8" name="TextBox 7">
            <a:extLst>
              <a:ext uri="{FF2B5EF4-FFF2-40B4-BE49-F238E27FC236}">
                <a16:creationId xmlns:a16="http://schemas.microsoft.com/office/drawing/2014/main" id="{3E1F0C15-3E40-EA0B-856B-09C801834272}"/>
              </a:ext>
            </a:extLst>
          </p:cNvPr>
          <p:cNvSpPr txBox="1"/>
          <p:nvPr/>
        </p:nvSpPr>
        <p:spPr>
          <a:xfrm>
            <a:off x="435005" y="2511653"/>
            <a:ext cx="4564316" cy="246221"/>
          </a:xfrm>
          <a:prstGeom prst="rect">
            <a:avLst/>
          </a:prstGeom>
          <a:noFill/>
        </p:spPr>
        <p:txBody>
          <a:bodyPr wrap="square" rtlCol="0">
            <a:spAutoFit/>
          </a:bodyPr>
          <a:lstStyle/>
          <a:p>
            <a:pPr algn="l"/>
            <a:r>
              <a:rPr lang="en-US" sz="1000" b="1" i="1" dirty="0"/>
              <a:t>Courtesy of D. Terentyev, SCK-CEN.</a:t>
            </a:r>
            <a:endParaRPr lang="en-GB" sz="1000" b="1" i="1" dirty="0"/>
          </a:p>
        </p:txBody>
      </p:sp>
      <p:sp>
        <p:nvSpPr>
          <p:cNvPr id="9" name="TextBox 8">
            <a:extLst>
              <a:ext uri="{FF2B5EF4-FFF2-40B4-BE49-F238E27FC236}">
                <a16:creationId xmlns:a16="http://schemas.microsoft.com/office/drawing/2014/main" id="{9844BBEE-F91A-D1E1-FBF0-0BAC7E10B115}"/>
              </a:ext>
            </a:extLst>
          </p:cNvPr>
          <p:cNvSpPr txBox="1"/>
          <p:nvPr/>
        </p:nvSpPr>
        <p:spPr>
          <a:xfrm>
            <a:off x="484555" y="5859279"/>
            <a:ext cx="11340587" cy="523220"/>
          </a:xfrm>
          <a:prstGeom prst="rect">
            <a:avLst/>
          </a:prstGeom>
          <a:noFill/>
        </p:spPr>
        <p:txBody>
          <a:bodyPr wrap="square" rtlCol="0">
            <a:spAutoFit/>
          </a:bodyPr>
          <a:lstStyle/>
          <a:p>
            <a:pPr algn="l"/>
            <a:r>
              <a:rPr lang="en-GB" sz="2800" b="1" dirty="0">
                <a:solidFill>
                  <a:srgbClr val="C00000"/>
                </a:solidFill>
              </a:rPr>
              <a:t>A 14 MeV irradiation facility (DONES) is required to complete the database </a:t>
            </a:r>
          </a:p>
        </p:txBody>
      </p:sp>
      <p:graphicFrame>
        <p:nvGraphicFramePr>
          <p:cNvPr id="11" name="Object 10">
            <a:extLst>
              <a:ext uri="{FF2B5EF4-FFF2-40B4-BE49-F238E27FC236}">
                <a16:creationId xmlns:a16="http://schemas.microsoft.com/office/drawing/2014/main" id="{AB2B4135-4452-5A17-F67C-F222B9EDFC19}"/>
              </a:ext>
            </a:extLst>
          </p:cNvPr>
          <p:cNvGraphicFramePr>
            <a:graphicFrameLocks noChangeAspect="1"/>
          </p:cNvGraphicFramePr>
          <p:nvPr>
            <p:extLst>
              <p:ext uri="{D42A27DB-BD31-4B8C-83A1-F6EECF244321}">
                <p14:modId xmlns:p14="http://schemas.microsoft.com/office/powerpoint/2010/main" val="850051703"/>
              </p:ext>
            </p:extLst>
          </p:nvPr>
        </p:nvGraphicFramePr>
        <p:xfrm>
          <a:off x="8696086" y="1645453"/>
          <a:ext cx="2906702" cy="2224842"/>
        </p:xfrm>
        <a:graphic>
          <a:graphicData uri="http://schemas.openxmlformats.org/presentationml/2006/ole">
            <mc:AlternateContent xmlns:mc="http://schemas.openxmlformats.org/markup-compatibility/2006">
              <mc:Choice xmlns:v="urn:schemas-microsoft-com:vml" Requires="v">
                <p:oleObj name="Graph" r:id="rId3" imgW="9802440" imgH="7502760" progId="Origin95.Graph">
                  <p:embed/>
                </p:oleObj>
              </mc:Choice>
              <mc:Fallback>
                <p:oleObj name="Graph" r:id="rId3" imgW="9802440" imgH="7502760" progId="Origin95.Graph">
                  <p:embed/>
                  <p:pic>
                    <p:nvPicPr>
                      <p:cNvPr id="11" name="Object 10">
                        <a:extLst>
                          <a:ext uri="{FF2B5EF4-FFF2-40B4-BE49-F238E27FC236}">
                            <a16:creationId xmlns:a16="http://schemas.microsoft.com/office/drawing/2014/main" id="{AB2B4135-4452-5A17-F67C-F222B9EDFC19}"/>
                          </a:ext>
                        </a:extLst>
                      </p:cNvPr>
                      <p:cNvPicPr/>
                      <p:nvPr/>
                    </p:nvPicPr>
                    <p:blipFill>
                      <a:blip r:embed="rId4"/>
                      <a:stretch>
                        <a:fillRect/>
                      </a:stretch>
                    </p:blipFill>
                    <p:spPr>
                      <a:xfrm>
                        <a:off x="8696086" y="1645453"/>
                        <a:ext cx="2906702" cy="2224842"/>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DA8F25FB-3C0E-B951-408C-68D3C82880F2}"/>
              </a:ext>
            </a:extLst>
          </p:cNvPr>
          <p:cNvSpPr txBox="1"/>
          <p:nvPr/>
        </p:nvSpPr>
        <p:spPr>
          <a:xfrm>
            <a:off x="9128527" y="1645453"/>
            <a:ext cx="2581835" cy="246221"/>
          </a:xfrm>
          <a:prstGeom prst="rect">
            <a:avLst/>
          </a:prstGeom>
          <a:noFill/>
        </p:spPr>
        <p:txBody>
          <a:bodyPr wrap="square" rtlCol="0">
            <a:spAutoFit/>
          </a:bodyPr>
          <a:lstStyle/>
          <a:p>
            <a:pPr algn="l"/>
            <a:r>
              <a:rPr lang="en-US" sz="1000" b="1" dirty="0"/>
              <a:t>Irradiation creep, </a:t>
            </a:r>
            <a:r>
              <a:rPr lang="en-US" sz="1000" b="1" dirty="0" err="1"/>
              <a:t>T</a:t>
            </a:r>
            <a:r>
              <a:rPr lang="en-US" sz="1000" b="1" baseline="-25000" dirty="0" err="1"/>
              <a:t>irr</a:t>
            </a:r>
            <a:r>
              <a:rPr lang="en-US" sz="1000" b="1" dirty="0"/>
              <a:t>=325°C (BOR-60)</a:t>
            </a:r>
            <a:endParaRPr lang="en-GB" sz="1000" b="1" dirty="0"/>
          </a:p>
        </p:txBody>
      </p:sp>
      <p:graphicFrame>
        <p:nvGraphicFramePr>
          <p:cNvPr id="14" name="Object 13">
            <a:extLst>
              <a:ext uri="{FF2B5EF4-FFF2-40B4-BE49-F238E27FC236}">
                <a16:creationId xmlns:a16="http://schemas.microsoft.com/office/drawing/2014/main" id="{5EEA443F-F483-728A-C824-E31F6200046E}"/>
              </a:ext>
            </a:extLst>
          </p:cNvPr>
          <p:cNvGraphicFramePr>
            <a:graphicFrameLocks noChangeAspect="1"/>
          </p:cNvGraphicFramePr>
          <p:nvPr>
            <p:extLst>
              <p:ext uri="{D42A27DB-BD31-4B8C-83A1-F6EECF244321}">
                <p14:modId xmlns:p14="http://schemas.microsoft.com/office/powerpoint/2010/main" val="2070435456"/>
              </p:ext>
            </p:extLst>
          </p:nvPr>
        </p:nvGraphicFramePr>
        <p:xfrm>
          <a:off x="8765497" y="3818791"/>
          <a:ext cx="2767880" cy="2118586"/>
        </p:xfrm>
        <a:graphic>
          <a:graphicData uri="http://schemas.openxmlformats.org/presentationml/2006/ole">
            <mc:AlternateContent xmlns:mc="http://schemas.openxmlformats.org/markup-compatibility/2006">
              <mc:Choice xmlns:v="urn:schemas-microsoft-com:vml" Requires="v">
                <p:oleObj name="Graph" r:id="rId5" imgW="9802440" imgH="7502760" progId="Origin50.Graph">
                  <p:embed/>
                </p:oleObj>
              </mc:Choice>
              <mc:Fallback>
                <p:oleObj name="Graph" r:id="rId5" imgW="9802440" imgH="7502760" progId="Origin50.Graph">
                  <p:embed/>
                  <p:pic>
                    <p:nvPicPr>
                      <p:cNvPr id="14" name="Object 13">
                        <a:extLst>
                          <a:ext uri="{FF2B5EF4-FFF2-40B4-BE49-F238E27FC236}">
                            <a16:creationId xmlns:a16="http://schemas.microsoft.com/office/drawing/2014/main" id="{5EEA443F-F483-728A-C824-E31F6200046E}"/>
                          </a:ext>
                        </a:extLst>
                      </p:cNvPr>
                      <p:cNvPicPr/>
                      <p:nvPr/>
                    </p:nvPicPr>
                    <p:blipFill>
                      <a:blip r:embed="rId6"/>
                      <a:stretch>
                        <a:fillRect/>
                      </a:stretch>
                    </p:blipFill>
                    <p:spPr>
                      <a:xfrm>
                        <a:off x="8765497" y="3818791"/>
                        <a:ext cx="2767880" cy="2118586"/>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12D4019C-84F0-FB70-1804-97706FF70FDB}"/>
              </a:ext>
            </a:extLst>
          </p:cNvPr>
          <p:cNvSpPr txBox="1"/>
          <p:nvPr/>
        </p:nvSpPr>
        <p:spPr>
          <a:xfrm>
            <a:off x="9243307" y="3799361"/>
            <a:ext cx="2581835" cy="246221"/>
          </a:xfrm>
          <a:prstGeom prst="rect">
            <a:avLst/>
          </a:prstGeom>
          <a:noFill/>
        </p:spPr>
        <p:txBody>
          <a:bodyPr wrap="square" rtlCol="0">
            <a:spAutoFit/>
          </a:bodyPr>
          <a:lstStyle/>
          <a:p>
            <a:pPr algn="l"/>
            <a:r>
              <a:rPr lang="en-US" sz="1000" b="1" dirty="0"/>
              <a:t>Swelling, </a:t>
            </a:r>
            <a:r>
              <a:rPr lang="en-US" sz="1000" b="1" dirty="0" err="1"/>
              <a:t>T</a:t>
            </a:r>
            <a:r>
              <a:rPr lang="en-US" sz="1000" b="1" baseline="-25000" dirty="0" err="1"/>
              <a:t>irr</a:t>
            </a:r>
            <a:r>
              <a:rPr lang="en-US" sz="1000" b="1" dirty="0"/>
              <a:t>=325°C (BOR-60)</a:t>
            </a:r>
            <a:endParaRPr lang="en-GB" sz="1000" b="1" dirty="0"/>
          </a:p>
        </p:txBody>
      </p:sp>
      <p:sp>
        <p:nvSpPr>
          <p:cNvPr id="6" name="TextBox 5">
            <a:extLst>
              <a:ext uri="{FF2B5EF4-FFF2-40B4-BE49-F238E27FC236}">
                <a16:creationId xmlns:a16="http://schemas.microsoft.com/office/drawing/2014/main" id="{488022C1-9AFC-D48D-CF49-1A60802BB715}"/>
              </a:ext>
            </a:extLst>
          </p:cNvPr>
          <p:cNvSpPr txBox="1"/>
          <p:nvPr/>
        </p:nvSpPr>
        <p:spPr>
          <a:xfrm>
            <a:off x="5519957" y="1541206"/>
            <a:ext cx="1552247" cy="306467"/>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200" b="1" i="1" dirty="0">
                <a:sym typeface="Wingdings" panose="05000000000000000000" pitchFamily="2" charset="2"/>
              </a:rPr>
              <a:t> </a:t>
            </a:r>
            <a:r>
              <a:rPr lang="en-US" sz="1200" b="1" i="1" dirty="0"/>
              <a:t>29PL1, M. Rieth</a:t>
            </a:r>
            <a:endParaRPr lang="en-GB" sz="1200" b="1" i="1" dirty="0"/>
          </a:p>
        </p:txBody>
      </p:sp>
    </p:spTree>
    <p:extLst>
      <p:ext uri="{BB962C8B-B14F-4D97-AF65-F5344CB8AC3E}">
        <p14:creationId xmlns:p14="http://schemas.microsoft.com/office/powerpoint/2010/main" val="4011421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F1753-3A3D-87C8-513A-2F7243331918}"/>
              </a:ext>
            </a:extLst>
          </p:cNvPr>
          <p:cNvSpPr>
            <a:spLocks noGrp="1"/>
          </p:cNvSpPr>
          <p:nvPr>
            <p:ph type="title"/>
          </p:nvPr>
        </p:nvSpPr>
        <p:spPr/>
        <p:txBody>
          <a:bodyPr/>
          <a:lstStyle/>
          <a:p>
            <a:r>
              <a:rPr lang="en-US" dirty="0"/>
              <a:t>Standardization Small Specimen Test Techniques (SSTT)</a:t>
            </a:r>
            <a:endParaRPr lang="en-GB" dirty="0"/>
          </a:p>
        </p:txBody>
      </p:sp>
      <p:sp>
        <p:nvSpPr>
          <p:cNvPr id="3" name="Footer Placeholder 2">
            <a:extLst>
              <a:ext uri="{FF2B5EF4-FFF2-40B4-BE49-F238E27FC236}">
                <a16:creationId xmlns:a16="http://schemas.microsoft.com/office/drawing/2014/main" id="{268D6998-042D-690E-867C-63EA9DBCCA5C}"/>
              </a:ext>
            </a:extLst>
          </p:cNvPr>
          <p:cNvSpPr>
            <a:spLocks noGrp="1"/>
          </p:cNvSpPr>
          <p:nvPr>
            <p:ph type="ftr" sz="quarter" idx="11"/>
          </p:nvPr>
        </p:nvSpPr>
        <p:spPr/>
        <p:txBody>
          <a:bodyPr/>
          <a:lstStyle/>
          <a:p>
            <a:r>
              <a:rPr lang="en-GB">
                <a:solidFill>
                  <a:prstClr val="white"/>
                </a:solidFill>
              </a:rPr>
              <a:t>G. Aiello | ICFRM-22 | 28 Sep. - 3 Oct. 2025, Shizuoka, Japan</a:t>
            </a:r>
            <a:endParaRPr lang="en-GB" dirty="0">
              <a:solidFill>
                <a:prstClr val="white"/>
              </a:solidFill>
            </a:endParaRPr>
          </a:p>
        </p:txBody>
      </p:sp>
      <p:sp>
        <p:nvSpPr>
          <p:cNvPr id="4" name="Slide Number Placeholder 3">
            <a:extLst>
              <a:ext uri="{FF2B5EF4-FFF2-40B4-BE49-F238E27FC236}">
                <a16:creationId xmlns:a16="http://schemas.microsoft.com/office/drawing/2014/main" id="{4E949FE2-6508-FDAD-58C7-7AF634F2AE66}"/>
              </a:ext>
            </a:extLst>
          </p:cNvPr>
          <p:cNvSpPr>
            <a:spLocks noGrp="1"/>
          </p:cNvSpPr>
          <p:nvPr>
            <p:ph type="sldNum" sz="quarter" idx="12"/>
          </p:nvPr>
        </p:nvSpPr>
        <p:spPr/>
        <p:txBody>
          <a:bodyPr/>
          <a:lstStyle/>
          <a:p>
            <a:fld id="{6A6D9FA1-99C7-4910-8E32-B85D378B0060}" type="slidenum">
              <a:rPr lang="en-GB" smtClean="0">
                <a:solidFill>
                  <a:prstClr val="white"/>
                </a:solidFill>
              </a:rPr>
              <a:pPr/>
              <a:t>15</a:t>
            </a:fld>
            <a:endParaRPr lang="en-GB" dirty="0">
              <a:solidFill>
                <a:prstClr val="white"/>
              </a:solidFill>
            </a:endParaRPr>
          </a:p>
        </p:txBody>
      </p:sp>
      <p:sp>
        <p:nvSpPr>
          <p:cNvPr id="5" name="Content Placeholder 2">
            <a:extLst>
              <a:ext uri="{FF2B5EF4-FFF2-40B4-BE49-F238E27FC236}">
                <a16:creationId xmlns:a16="http://schemas.microsoft.com/office/drawing/2014/main" id="{CF8F0CA8-B697-2125-7E28-EEF7A9B4AD0A}"/>
              </a:ext>
            </a:extLst>
          </p:cNvPr>
          <p:cNvSpPr txBox="1">
            <a:spLocks/>
          </p:cNvSpPr>
          <p:nvPr/>
        </p:nvSpPr>
        <p:spPr>
          <a:xfrm>
            <a:off x="224964" y="1126589"/>
            <a:ext cx="11430629" cy="774564"/>
          </a:xfrm>
          <a:prstGeom prst="rect">
            <a:avLst/>
          </a:prstGeom>
        </p:spPr>
        <p:txBody>
          <a:bodyPr>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85750" indent="-285750">
              <a:spcAft>
                <a:spcPts val="600"/>
              </a:spcAft>
            </a:pPr>
            <a:r>
              <a:rPr lang="en-US" sz="2000" b="1" i="1" dirty="0">
                <a:solidFill>
                  <a:schemeClr val="tx2"/>
                </a:solidFill>
              </a:rPr>
              <a:t>OBJECTIVES: </a:t>
            </a:r>
            <a:r>
              <a:rPr lang="en-GB" sz="2000" dirty="0">
                <a:solidFill>
                  <a:schemeClr val="tx2"/>
                </a:solidFill>
              </a:rPr>
              <a:t>propose SSTT for </a:t>
            </a:r>
            <a:r>
              <a:rPr lang="en-GB" sz="2000" b="1" dirty="0">
                <a:solidFill>
                  <a:schemeClr val="tx2"/>
                </a:solidFill>
              </a:rPr>
              <a:t>tensile</a:t>
            </a:r>
            <a:r>
              <a:rPr lang="en-GB" sz="2000" dirty="0">
                <a:solidFill>
                  <a:schemeClr val="tx2"/>
                </a:solidFill>
              </a:rPr>
              <a:t>, </a:t>
            </a:r>
            <a:r>
              <a:rPr lang="en-GB" sz="2000" b="1" dirty="0">
                <a:solidFill>
                  <a:schemeClr val="tx2"/>
                </a:solidFill>
              </a:rPr>
              <a:t>fatigue</a:t>
            </a:r>
            <a:r>
              <a:rPr lang="en-GB" sz="2000" dirty="0">
                <a:solidFill>
                  <a:schemeClr val="tx2"/>
                </a:solidFill>
              </a:rPr>
              <a:t>, </a:t>
            </a:r>
            <a:r>
              <a:rPr lang="en-GB" sz="2000" b="1" dirty="0">
                <a:solidFill>
                  <a:schemeClr val="tx2"/>
                </a:solidFill>
              </a:rPr>
              <a:t>FT</a:t>
            </a:r>
            <a:r>
              <a:rPr lang="en-GB" sz="2000" dirty="0">
                <a:solidFill>
                  <a:schemeClr val="tx2"/>
                </a:solidFill>
              </a:rPr>
              <a:t> and </a:t>
            </a:r>
            <a:r>
              <a:rPr lang="en-GB" sz="2000" b="1" dirty="0">
                <a:solidFill>
                  <a:schemeClr val="tx2"/>
                </a:solidFill>
              </a:rPr>
              <a:t>FCG</a:t>
            </a:r>
            <a:r>
              <a:rPr lang="en-GB" sz="2000" dirty="0">
                <a:solidFill>
                  <a:schemeClr val="tx2"/>
                </a:solidFill>
              </a:rPr>
              <a:t> testing, and respective sample geometries </a:t>
            </a:r>
            <a:r>
              <a:rPr lang="en-GB" sz="2000" dirty="0">
                <a:solidFill>
                  <a:schemeClr val="tx2"/>
                </a:solidFill>
                <a:sym typeface="Wingdings" panose="05000000000000000000" pitchFamily="2" charset="2"/>
              </a:rPr>
              <a:t> </a:t>
            </a:r>
            <a:r>
              <a:rPr lang="en-GB" sz="2000" b="1" i="1" dirty="0">
                <a:solidFill>
                  <a:schemeClr val="tx2"/>
                </a:solidFill>
                <a:sym typeface="Wingdings" panose="05000000000000000000" pitchFamily="2" charset="2"/>
              </a:rPr>
              <a:t>Prepare the guidelines (for ISO/ASTM review/approval)</a:t>
            </a:r>
            <a:endParaRPr lang="en-US" sz="2000" dirty="0"/>
          </a:p>
          <a:p>
            <a:pPr>
              <a:spcAft>
                <a:spcPts val="1800"/>
              </a:spcAft>
            </a:pPr>
            <a:endParaRPr lang="en-GB" sz="2000" dirty="0"/>
          </a:p>
        </p:txBody>
      </p:sp>
      <p:pic>
        <p:nvPicPr>
          <p:cNvPr id="6" name="Imagen 1" descr="Diagrama, Dibujo de ingeniería, Gráfico de cajas y bigotes&#10;&#10;Descripción generada automáticamente">
            <a:extLst>
              <a:ext uri="{FF2B5EF4-FFF2-40B4-BE49-F238E27FC236}">
                <a16:creationId xmlns:a16="http://schemas.microsoft.com/office/drawing/2014/main" id="{CB7C8A85-723F-FA76-85AE-8E0AFE530104}"/>
              </a:ext>
            </a:extLst>
          </p:cNvPr>
          <p:cNvPicPr>
            <a:picLocks noChangeAspect="1"/>
          </p:cNvPicPr>
          <p:nvPr/>
        </p:nvPicPr>
        <p:blipFill>
          <a:blip r:embed="rId2"/>
          <a:stretch>
            <a:fillRect/>
          </a:stretch>
        </p:blipFill>
        <p:spPr bwMode="auto">
          <a:xfrm rot="16200000">
            <a:off x="-80033" y="2914829"/>
            <a:ext cx="1431644" cy="499068"/>
          </a:xfrm>
          <a:prstGeom prst="rect">
            <a:avLst/>
          </a:prstGeom>
        </p:spPr>
      </p:pic>
      <p:pic>
        <p:nvPicPr>
          <p:cNvPr id="7" name="Image3" descr="Diagrama, Dibujo de ingeniería&#10;&#10;Descripción generada automáticamente">
            <a:extLst>
              <a:ext uri="{FF2B5EF4-FFF2-40B4-BE49-F238E27FC236}">
                <a16:creationId xmlns:a16="http://schemas.microsoft.com/office/drawing/2014/main" id="{30F30B6D-9EA8-2817-2571-97E954760D03}"/>
              </a:ext>
            </a:extLst>
          </p:cNvPr>
          <p:cNvPicPr>
            <a:picLocks noChangeAspect="1"/>
          </p:cNvPicPr>
          <p:nvPr/>
        </p:nvPicPr>
        <p:blipFill>
          <a:blip r:embed="rId3"/>
          <a:stretch>
            <a:fillRect/>
          </a:stretch>
        </p:blipFill>
        <p:spPr bwMode="auto">
          <a:xfrm rot="5400000">
            <a:off x="510447" y="2876132"/>
            <a:ext cx="1637407" cy="538698"/>
          </a:xfrm>
          <a:prstGeom prst="rect">
            <a:avLst/>
          </a:prstGeom>
        </p:spPr>
      </p:pic>
      <p:pic>
        <p:nvPicPr>
          <p:cNvPr id="8" name="Image2" descr="Diagrama&#10;&#10;Descripción generada automáticamente">
            <a:extLst>
              <a:ext uri="{FF2B5EF4-FFF2-40B4-BE49-F238E27FC236}">
                <a16:creationId xmlns:a16="http://schemas.microsoft.com/office/drawing/2014/main" id="{5762D6FA-9518-E89C-3977-BCA626757D82}"/>
              </a:ext>
            </a:extLst>
          </p:cNvPr>
          <p:cNvPicPr>
            <a:picLocks noChangeAspect="1"/>
          </p:cNvPicPr>
          <p:nvPr/>
        </p:nvPicPr>
        <p:blipFill>
          <a:blip r:embed="rId4"/>
          <a:stretch>
            <a:fillRect/>
          </a:stretch>
        </p:blipFill>
        <p:spPr bwMode="auto">
          <a:xfrm rot="16200000">
            <a:off x="731840" y="2952586"/>
            <a:ext cx="1783892" cy="589272"/>
          </a:xfrm>
          <a:prstGeom prst="rect">
            <a:avLst/>
          </a:prstGeom>
        </p:spPr>
      </p:pic>
      <p:sp>
        <p:nvSpPr>
          <p:cNvPr id="9" name="TextBox 8">
            <a:extLst>
              <a:ext uri="{FF2B5EF4-FFF2-40B4-BE49-F238E27FC236}">
                <a16:creationId xmlns:a16="http://schemas.microsoft.com/office/drawing/2014/main" id="{9CF94E4E-5D3A-6DBB-5AB4-FABF18F30F08}"/>
              </a:ext>
            </a:extLst>
          </p:cNvPr>
          <p:cNvSpPr txBox="1"/>
          <p:nvPr/>
        </p:nvSpPr>
        <p:spPr>
          <a:xfrm>
            <a:off x="-267419" y="2033249"/>
            <a:ext cx="2967487" cy="307777"/>
          </a:xfrm>
          <a:prstGeom prst="rect">
            <a:avLst/>
          </a:prstGeom>
          <a:noFill/>
        </p:spPr>
        <p:txBody>
          <a:bodyPr wrap="square" rtlCol="0">
            <a:spAutoFit/>
          </a:bodyPr>
          <a:lstStyle/>
          <a:p>
            <a:pPr algn="ctr"/>
            <a:r>
              <a:rPr lang="en-US" sz="1400" b="1" dirty="0"/>
              <a:t>Tensile properties</a:t>
            </a:r>
            <a:endParaRPr lang="en-GB" sz="1400" b="1" dirty="0"/>
          </a:p>
        </p:txBody>
      </p:sp>
      <p:sp>
        <p:nvSpPr>
          <p:cNvPr id="11" name="Arrow: Down 10">
            <a:extLst>
              <a:ext uri="{FF2B5EF4-FFF2-40B4-BE49-F238E27FC236}">
                <a16:creationId xmlns:a16="http://schemas.microsoft.com/office/drawing/2014/main" id="{BB7A7BF5-2877-A918-84BF-6C32C4E122EB}"/>
              </a:ext>
            </a:extLst>
          </p:cNvPr>
          <p:cNvSpPr/>
          <p:nvPr/>
        </p:nvSpPr>
        <p:spPr>
          <a:xfrm>
            <a:off x="1059801" y="4048314"/>
            <a:ext cx="156524" cy="16390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7BA2844-040A-D6A7-6B36-3D0D912E9DE0}"/>
              </a:ext>
            </a:extLst>
          </p:cNvPr>
          <p:cNvSpPr txBox="1"/>
          <p:nvPr/>
        </p:nvSpPr>
        <p:spPr>
          <a:xfrm>
            <a:off x="328482" y="4315062"/>
            <a:ext cx="1684086" cy="1900309"/>
          </a:xfrm>
          <a:prstGeom prst="rect">
            <a:avLst/>
          </a:prstGeom>
          <a:noFill/>
        </p:spPr>
        <p:txBody>
          <a:bodyPr wrap="square" rtlCol="0">
            <a:noAutofit/>
          </a:bodyPr>
          <a:lstStyle/>
          <a:p>
            <a:pPr marL="85725" indent="-85725" algn="l">
              <a:buFont typeface="Arial" panose="020B0604020202020204" pitchFamily="34" charset="0"/>
              <a:buChar char="•"/>
            </a:pPr>
            <a:r>
              <a:rPr lang="en-US" sz="1000" b="1" dirty="0">
                <a:solidFill>
                  <a:srgbClr val="FF0000"/>
                </a:solidFill>
              </a:rPr>
              <a:t>Pilot Run (PL), according to ASTM  guidelines completed by EU labs at RT, 300°C and 550¨C</a:t>
            </a:r>
          </a:p>
          <a:p>
            <a:pPr marL="85725" indent="-85725" algn="l">
              <a:buFont typeface="Arial" panose="020B0604020202020204" pitchFamily="34" charset="0"/>
              <a:buChar char="•"/>
            </a:pPr>
            <a:endParaRPr lang="en-US" sz="1000" dirty="0"/>
          </a:p>
          <a:p>
            <a:pPr marL="85725" indent="-85725" algn="l">
              <a:buFont typeface="Arial" panose="020B0604020202020204" pitchFamily="34" charset="0"/>
              <a:buChar char="•"/>
            </a:pPr>
            <a:r>
              <a:rPr lang="en-US" sz="1000" dirty="0"/>
              <a:t>Next step: Interlaboratory Study (ILS), open to  international partners (JA, CN).</a:t>
            </a:r>
          </a:p>
          <a:p>
            <a:pPr marL="85725" indent="-85725" algn="l">
              <a:buFont typeface="Arial" panose="020B0604020202020204" pitchFamily="34" charset="0"/>
              <a:buChar char="•"/>
            </a:pPr>
            <a:endParaRPr lang="en-US" sz="1000" dirty="0"/>
          </a:p>
          <a:p>
            <a:pPr marL="85725" indent="-85725" algn="l">
              <a:buFont typeface="Arial" panose="020B0604020202020204" pitchFamily="34" charset="0"/>
              <a:buChar char="•"/>
            </a:pPr>
            <a:r>
              <a:rPr lang="en-US" sz="1000" dirty="0"/>
              <a:t>Contribution to ASTM E8/E8M by end of 2025.</a:t>
            </a:r>
            <a:endParaRPr lang="en-GB" sz="1000" dirty="0"/>
          </a:p>
        </p:txBody>
      </p:sp>
      <p:sp>
        <p:nvSpPr>
          <p:cNvPr id="13" name="TextBox 12">
            <a:extLst>
              <a:ext uri="{FF2B5EF4-FFF2-40B4-BE49-F238E27FC236}">
                <a16:creationId xmlns:a16="http://schemas.microsoft.com/office/drawing/2014/main" id="{C6F1D9C0-CF88-678D-E9C9-15A690B556D4}"/>
              </a:ext>
            </a:extLst>
          </p:cNvPr>
          <p:cNvSpPr txBox="1"/>
          <p:nvPr/>
        </p:nvSpPr>
        <p:spPr>
          <a:xfrm>
            <a:off x="1851804" y="2042524"/>
            <a:ext cx="2967487" cy="307777"/>
          </a:xfrm>
          <a:prstGeom prst="rect">
            <a:avLst/>
          </a:prstGeom>
          <a:noFill/>
        </p:spPr>
        <p:txBody>
          <a:bodyPr wrap="square" rtlCol="0">
            <a:spAutoFit/>
          </a:bodyPr>
          <a:lstStyle/>
          <a:p>
            <a:pPr algn="ctr"/>
            <a:r>
              <a:rPr lang="en-US" sz="1400" b="1" dirty="0"/>
              <a:t>LCF</a:t>
            </a:r>
            <a:endParaRPr lang="en-GB" sz="1400" b="1" dirty="0"/>
          </a:p>
        </p:txBody>
      </p:sp>
      <p:grpSp>
        <p:nvGrpSpPr>
          <p:cNvPr id="16" name="Gruppieren 12">
            <a:extLst>
              <a:ext uri="{FF2B5EF4-FFF2-40B4-BE49-F238E27FC236}">
                <a16:creationId xmlns:a16="http://schemas.microsoft.com/office/drawing/2014/main" id="{1925C30C-DA66-D4BB-3488-FE6FE9FE5049}"/>
              </a:ext>
            </a:extLst>
          </p:cNvPr>
          <p:cNvGrpSpPr/>
          <p:nvPr/>
        </p:nvGrpSpPr>
        <p:grpSpPr>
          <a:xfrm>
            <a:off x="2212543" y="2397172"/>
            <a:ext cx="2413913" cy="1607602"/>
            <a:chOff x="245889" y="2351657"/>
            <a:chExt cx="5572221" cy="3600400"/>
          </a:xfrm>
        </p:grpSpPr>
        <p:pic>
          <p:nvPicPr>
            <p:cNvPr id="17" name="Grafik 1">
              <a:extLst>
                <a:ext uri="{FF2B5EF4-FFF2-40B4-BE49-F238E27FC236}">
                  <a16:creationId xmlns:a16="http://schemas.microsoft.com/office/drawing/2014/main" id="{5A75A4F4-9AF4-9496-5E88-E8DA823CB1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5889" y="2351657"/>
              <a:ext cx="5572221" cy="3600400"/>
            </a:xfrm>
            <a:prstGeom prst="rect">
              <a:avLst/>
            </a:prstGeom>
          </p:spPr>
        </p:pic>
        <p:sp>
          <p:nvSpPr>
            <p:cNvPr id="18" name="Rechteck 6">
              <a:extLst>
                <a:ext uri="{FF2B5EF4-FFF2-40B4-BE49-F238E27FC236}">
                  <a16:creationId xmlns:a16="http://schemas.microsoft.com/office/drawing/2014/main" id="{78C155E8-2A54-76E6-CF6D-7AD5B4D8ED86}"/>
                </a:ext>
              </a:extLst>
            </p:cNvPr>
            <p:cNvSpPr/>
            <p:nvPr/>
          </p:nvSpPr>
          <p:spPr>
            <a:xfrm>
              <a:off x="4079776" y="2927721"/>
              <a:ext cx="122413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grpSp>
      <p:sp>
        <p:nvSpPr>
          <p:cNvPr id="19" name="TextBox 18">
            <a:extLst>
              <a:ext uri="{FF2B5EF4-FFF2-40B4-BE49-F238E27FC236}">
                <a16:creationId xmlns:a16="http://schemas.microsoft.com/office/drawing/2014/main" id="{A0AC7C5A-7DA6-1FF1-CD6D-4CA0BA98B061}"/>
              </a:ext>
            </a:extLst>
          </p:cNvPr>
          <p:cNvSpPr txBox="1"/>
          <p:nvPr/>
        </p:nvSpPr>
        <p:spPr>
          <a:xfrm>
            <a:off x="2454466" y="4302019"/>
            <a:ext cx="2083028" cy="1900309"/>
          </a:xfrm>
          <a:prstGeom prst="rect">
            <a:avLst/>
          </a:prstGeom>
          <a:noFill/>
        </p:spPr>
        <p:txBody>
          <a:bodyPr wrap="square" rtlCol="0">
            <a:noAutofit/>
          </a:bodyPr>
          <a:lstStyle/>
          <a:p>
            <a:pPr marL="85725" indent="-85725" algn="l">
              <a:buFont typeface="Arial" panose="020B0604020202020204" pitchFamily="34" charset="0"/>
              <a:buChar char="•"/>
            </a:pPr>
            <a:r>
              <a:rPr lang="en-GB" sz="1000" dirty="0"/>
              <a:t>Tests on:</a:t>
            </a:r>
          </a:p>
          <a:p>
            <a:pPr marL="266700" lvl="1" indent="-171450">
              <a:buFont typeface="Courier New" panose="02070309020205020404" pitchFamily="49" charset="0"/>
              <a:buChar char="o"/>
            </a:pPr>
            <a:r>
              <a:rPr lang="en-GB" sz="1000" dirty="0"/>
              <a:t>lab-specific sub-sized specimens (D = 2 mm &amp; 5 mm)</a:t>
            </a:r>
          </a:p>
          <a:p>
            <a:pPr marL="266700" lvl="1" indent="-171450">
              <a:buFont typeface="Courier New" panose="02070309020205020404" pitchFamily="49" charset="0"/>
              <a:buChar char="o"/>
            </a:pPr>
            <a:r>
              <a:rPr lang="en-GB" sz="1000" dirty="0"/>
              <a:t>standard sized specimens (D = 8.8 mm)</a:t>
            </a:r>
          </a:p>
          <a:p>
            <a:pPr marL="266700" lvl="1" indent="-171450">
              <a:buFont typeface="Courier New" panose="02070309020205020404" pitchFamily="49" charset="0"/>
              <a:buChar char="o"/>
            </a:pPr>
            <a:endParaRPr lang="en-US" sz="1000" dirty="0"/>
          </a:p>
          <a:p>
            <a:pPr marL="85725" indent="-85725" algn="l">
              <a:buFont typeface="Arial" panose="020B0604020202020204" pitchFamily="34" charset="0"/>
              <a:buChar char="•"/>
            </a:pPr>
            <a:r>
              <a:rPr lang="en-GB" sz="1000" dirty="0"/>
              <a:t>Strain controlled LCF tests in air at RT &amp; 550°C</a:t>
            </a:r>
          </a:p>
          <a:p>
            <a:pPr marL="85725" indent="-85725" algn="l">
              <a:buFont typeface="Arial" panose="020B0604020202020204" pitchFamily="34" charset="0"/>
              <a:buChar char="•"/>
            </a:pPr>
            <a:endParaRPr lang="en-US" sz="1000" dirty="0"/>
          </a:p>
          <a:p>
            <a:pPr marL="85725" indent="-85725" algn="l">
              <a:buFont typeface="Arial" panose="020B0604020202020204" pitchFamily="34" charset="0"/>
              <a:buChar char="•"/>
            </a:pPr>
            <a:r>
              <a:rPr lang="en-US" sz="1000" dirty="0"/>
              <a:t>Underestimation of fatigue life w.r.t standard specimens </a:t>
            </a:r>
            <a:r>
              <a:rPr lang="en-US" sz="1000" dirty="0">
                <a:sym typeface="Wingdings" panose="05000000000000000000" pitchFamily="2" charset="2"/>
              </a:rPr>
              <a:t> correction factor needed.</a:t>
            </a:r>
            <a:endParaRPr lang="en-GB" sz="1000" dirty="0"/>
          </a:p>
        </p:txBody>
      </p:sp>
      <p:pic>
        <p:nvPicPr>
          <p:cNvPr id="20" name="Imagen 7">
            <a:extLst>
              <a:ext uri="{FF2B5EF4-FFF2-40B4-BE49-F238E27FC236}">
                <a16:creationId xmlns:a16="http://schemas.microsoft.com/office/drawing/2014/main" id="{B6D4CA07-54FF-9A4A-319E-9406673D51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22425" y="2495918"/>
            <a:ext cx="3350773" cy="3004537"/>
          </a:xfrm>
          <a:prstGeom prst="rect">
            <a:avLst/>
          </a:prstGeom>
        </p:spPr>
      </p:pic>
      <p:sp>
        <p:nvSpPr>
          <p:cNvPr id="21" name="TextBox 20">
            <a:extLst>
              <a:ext uri="{FF2B5EF4-FFF2-40B4-BE49-F238E27FC236}">
                <a16:creationId xmlns:a16="http://schemas.microsoft.com/office/drawing/2014/main" id="{53F57B74-77C5-990B-47B0-469AFF974252}"/>
              </a:ext>
            </a:extLst>
          </p:cNvPr>
          <p:cNvSpPr txBox="1"/>
          <p:nvPr/>
        </p:nvSpPr>
        <p:spPr>
          <a:xfrm>
            <a:off x="6938514" y="1911419"/>
            <a:ext cx="2967487" cy="307777"/>
          </a:xfrm>
          <a:prstGeom prst="rect">
            <a:avLst/>
          </a:prstGeom>
          <a:noFill/>
        </p:spPr>
        <p:txBody>
          <a:bodyPr wrap="square" rtlCol="0">
            <a:spAutoFit/>
          </a:bodyPr>
          <a:lstStyle/>
          <a:p>
            <a:pPr algn="ctr"/>
            <a:r>
              <a:rPr lang="en-US" sz="1400" b="1" dirty="0"/>
              <a:t>Fracture toughness</a:t>
            </a:r>
            <a:endParaRPr lang="en-GB" sz="1400" b="1" dirty="0"/>
          </a:p>
        </p:txBody>
      </p:sp>
      <p:pic>
        <p:nvPicPr>
          <p:cNvPr id="22" name="Picture 21">
            <a:extLst>
              <a:ext uri="{FF2B5EF4-FFF2-40B4-BE49-F238E27FC236}">
                <a16:creationId xmlns:a16="http://schemas.microsoft.com/office/drawing/2014/main" id="{7E6A7B55-C538-2F89-1491-9A7B22A5666D}"/>
              </a:ext>
            </a:extLst>
          </p:cNvPr>
          <p:cNvPicPr>
            <a:picLocks noChangeAspect="1"/>
          </p:cNvPicPr>
          <p:nvPr/>
        </p:nvPicPr>
        <p:blipFill>
          <a:blip r:embed="rId7" cstate="screen">
            <a:extLst>
              <a:ext uri="{28A0092B-C50C-407E-A947-70E740481C1C}">
                <a14:useLocalDpi xmlns:a14="http://schemas.microsoft.com/office/drawing/2010/main"/>
              </a:ext>
            </a:extLst>
          </a:blip>
          <a:srcRect l="49260" t="13295" r="1" b="7868"/>
          <a:stretch/>
        </p:blipFill>
        <p:spPr>
          <a:xfrm>
            <a:off x="8214323" y="2196412"/>
            <a:ext cx="3682175" cy="2733682"/>
          </a:xfrm>
          <a:prstGeom prst="rect">
            <a:avLst/>
          </a:prstGeom>
        </p:spPr>
      </p:pic>
      <p:cxnSp>
        <p:nvCxnSpPr>
          <p:cNvPr id="24" name="Straight Arrow Connector 23">
            <a:extLst>
              <a:ext uri="{FF2B5EF4-FFF2-40B4-BE49-F238E27FC236}">
                <a16:creationId xmlns:a16="http://schemas.microsoft.com/office/drawing/2014/main" id="{248FEF13-0104-929A-EC89-A343A0C0D35F}"/>
              </a:ext>
            </a:extLst>
          </p:cNvPr>
          <p:cNvCxnSpPr/>
          <p:nvPr/>
        </p:nvCxnSpPr>
        <p:spPr>
          <a:xfrm flipH="1">
            <a:off x="2925720" y="3017559"/>
            <a:ext cx="331527" cy="27919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9" name="TextBox 28">
            <a:extLst>
              <a:ext uri="{FF2B5EF4-FFF2-40B4-BE49-F238E27FC236}">
                <a16:creationId xmlns:a16="http://schemas.microsoft.com/office/drawing/2014/main" id="{4AD97C58-4841-98AC-B056-ED6515E57AE6}"/>
              </a:ext>
            </a:extLst>
          </p:cNvPr>
          <p:cNvSpPr txBox="1"/>
          <p:nvPr/>
        </p:nvSpPr>
        <p:spPr>
          <a:xfrm>
            <a:off x="1623786" y="693376"/>
            <a:ext cx="8449574" cy="9387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Need to ensure “Code-qualified” data for irradiated material properties </a:t>
            </a:r>
          </a:p>
          <a:p>
            <a:pPr marL="157162" marR="0" lvl="0" indent="0" algn="l" defTabSz="914400" rtl="0" eaLnBrk="1" fontAlgn="auto" latinLnBrk="0" hangingPunct="1">
              <a:lnSpc>
                <a:spcPct val="100000"/>
              </a:lnSpc>
              <a:spcBef>
                <a:spcPts val="0"/>
              </a:spcBef>
              <a:spcAft>
                <a:spcPts val="18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FB85F8FE-4F72-DE10-5478-AC48F9B17F39}"/>
              </a:ext>
            </a:extLst>
          </p:cNvPr>
          <p:cNvSpPr txBox="1"/>
          <p:nvPr/>
        </p:nvSpPr>
        <p:spPr>
          <a:xfrm>
            <a:off x="5399784" y="5792333"/>
            <a:ext cx="5831807" cy="461665"/>
          </a:xfrm>
          <a:prstGeom prst="rect">
            <a:avLst/>
          </a:prstGeom>
          <a:noFill/>
        </p:spPr>
        <p:txBody>
          <a:bodyPr wrap="square" rtlCol="0">
            <a:spAutoFit/>
          </a:bodyPr>
          <a:lstStyle/>
          <a:p>
            <a:pPr algn="ctr"/>
            <a:r>
              <a:rPr lang="en-US" sz="1200" dirty="0"/>
              <a:t>Combined procedure of experimental tests on small size specimens and FEM simulation to reconstruct the J-R curve of “standard-size” specimens.</a:t>
            </a:r>
            <a:endParaRPr lang="en-GB" sz="1200" dirty="0"/>
          </a:p>
        </p:txBody>
      </p:sp>
      <p:sp>
        <p:nvSpPr>
          <p:cNvPr id="31" name="Arrow: Down 30">
            <a:extLst>
              <a:ext uri="{FF2B5EF4-FFF2-40B4-BE49-F238E27FC236}">
                <a16:creationId xmlns:a16="http://schemas.microsoft.com/office/drawing/2014/main" id="{A1BCAFDE-48E6-EA71-2E21-D7B51D9ED9DD}"/>
              </a:ext>
            </a:extLst>
          </p:cNvPr>
          <p:cNvSpPr/>
          <p:nvPr/>
        </p:nvSpPr>
        <p:spPr>
          <a:xfrm>
            <a:off x="8082951" y="5417389"/>
            <a:ext cx="336430" cy="31402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rrow: Down 31">
            <a:extLst>
              <a:ext uri="{FF2B5EF4-FFF2-40B4-BE49-F238E27FC236}">
                <a16:creationId xmlns:a16="http://schemas.microsoft.com/office/drawing/2014/main" id="{BEE3E0B5-D53B-7108-5135-450CE5E85984}"/>
              </a:ext>
            </a:extLst>
          </p:cNvPr>
          <p:cNvSpPr/>
          <p:nvPr/>
        </p:nvSpPr>
        <p:spPr>
          <a:xfrm>
            <a:off x="3425458" y="4048314"/>
            <a:ext cx="156524" cy="16390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80FD8FD-978A-347E-E207-396B324E769C}"/>
              </a:ext>
            </a:extLst>
          </p:cNvPr>
          <p:cNvSpPr txBox="1"/>
          <p:nvPr/>
        </p:nvSpPr>
        <p:spPr>
          <a:xfrm>
            <a:off x="10088353" y="1555883"/>
            <a:ext cx="1729691" cy="306467"/>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200" b="1" i="1" dirty="0">
                <a:sym typeface="Wingdings" panose="05000000000000000000" pitchFamily="2" charset="2"/>
              </a:rPr>
              <a:t> </a:t>
            </a:r>
            <a:r>
              <a:rPr lang="en-US" sz="1200" b="1" i="1" dirty="0"/>
              <a:t>01A3, E. Gaganidze</a:t>
            </a:r>
            <a:endParaRPr lang="en-GB" sz="1200" b="1" i="1" dirty="0"/>
          </a:p>
        </p:txBody>
      </p:sp>
    </p:spTree>
    <p:extLst>
      <p:ext uri="{BB962C8B-B14F-4D97-AF65-F5344CB8AC3E}">
        <p14:creationId xmlns:p14="http://schemas.microsoft.com/office/powerpoint/2010/main" val="4239683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3BB55-0988-FB52-783F-E1B010B63716}"/>
              </a:ext>
            </a:extLst>
          </p:cNvPr>
          <p:cNvSpPr>
            <a:spLocks noGrp="1"/>
          </p:cNvSpPr>
          <p:nvPr>
            <p:ph type="title"/>
          </p:nvPr>
        </p:nvSpPr>
        <p:spPr/>
        <p:txBody>
          <a:bodyPr/>
          <a:lstStyle/>
          <a:p>
            <a:r>
              <a:rPr lang="en-US" dirty="0"/>
              <a:t>Conclusions: extending existing C&amp;S to DEMO IVCs</a:t>
            </a:r>
            <a:endParaRPr lang="en-GB" dirty="0"/>
          </a:p>
        </p:txBody>
      </p:sp>
      <p:sp>
        <p:nvSpPr>
          <p:cNvPr id="3" name="Footer Placeholder 2">
            <a:extLst>
              <a:ext uri="{FF2B5EF4-FFF2-40B4-BE49-F238E27FC236}">
                <a16:creationId xmlns:a16="http://schemas.microsoft.com/office/drawing/2014/main" id="{A9DEBDBB-CDA0-28D8-FAC1-1D95844C2FD1}"/>
              </a:ext>
            </a:extLst>
          </p:cNvPr>
          <p:cNvSpPr>
            <a:spLocks noGrp="1"/>
          </p:cNvSpPr>
          <p:nvPr>
            <p:ph type="ftr" sz="quarter" idx="11"/>
          </p:nvPr>
        </p:nvSpPr>
        <p:spPr>
          <a:xfrm>
            <a:off x="825623" y="6555770"/>
            <a:ext cx="3969213" cy="329614"/>
          </a:xfrm>
        </p:spPr>
        <p:txBody>
          <a:bodyPr/>
          <a:lstStyle/>
          <a:p>
            <a:r>
              <a:rPr lang="en-GB">
                <a:solidFill>
                  <a:prstClr val="white"/>
                </a:solidFill>
              </a:rPr>
              <a:t>G. Aiello | ICFRM-22 | 28 Sep. - 3 Oct. 2025, Shizuoka, Japan</a:t>
            </a:r>
            <a:endParaRPr lang="en-GB" dirty="0">
              <a:solidFill>
                <a:prstClr val="white"/>
              </a:solidFill>
            </a:endParaRPr>
          </a:p>
        </p:txBody>
      </p:sp>
      <p:sp>
        <p:nvSpPr>
          <p:cNvPr id="4" name="Slide Number Placeholder 3">
            <a:extLst>
              <a:ext uri="{FF2B5EF4-FFF2-40B4-BE49-F238E27FC236}">
                <a16:creationId xmlns:a16="http://schemas.microsoft.com/office/drawing/2014/main" id="{058E3CD8-6FC7-2E06-4EC1-79876122FE71}"/>
              </a:ext>
            </a:extLst>
          </p:cNvPr>
          <p:cNvSpPr>
            <a:spLocks noGrp="1"/>
          </p:cNvSpPr>
          <p:nvPr>
            <p:ph type="sldNum" sz="quarter" idx="12"/>
          </p:nvPr>
        </p:nvSpPr>
        <p:spPr/>
        <p:txBody>
          <a:bodyPr/>
          <a:lstStyle/>
          <a:p>
            <a:fld id="{6A6D9FA1-99C7-4910-8E32-B85D378B0060}" type="slidenum">
              <a:rPr lang="en-GB" smtClean="0">
                <a:solidFill>
                  <a:prstClr val="white"/>
                </a:solidFill>
              </a:rPr>
              <a:pPr/>
              <a:t>16</a:t>
            </a:fld>
            <a:endParaRPr lang="en-GB" dirty="0">
              <a:solidFill>
                <a:prstClr val="white"/>
              </a:solidFill>
            </a:endParaRPr>
          </a:p>
        </p:txBody>
      </p:sp>
      <p:sp>
        <p:nvSpPr>
          <p:cNvPr id="5" name="TextBox 4">
            <a:extLst>
              <a:ext uri="{FF2B5EF4-FFF2-40B4-BE49-F238E27FC236}">
                <a16:creationId xmlns:a16="http://schemas.microsoft.com/office/drawing/2014/main" id="{176A3F5A-9376-75B8-1131-4DA01C76375D}"/>
              </a:ext>
            </a:extLst>
          </p:cNvPr>
          <p:cNvSpPr txBox="1"/>
          <p:nvPr/>
        </p:nvSpPr>
        <p:spPr>
          <a:xfrm>
            <a:off x="296562" y="879901"/>
            <a:ext cx="11763633" cy="5986254"/>
          </a:xfrm>
          <a:prstGeom prst="rect">
            <a:avLst/>
          </a:prstGeom>
          <a:noFill/>
        </p:spPr>
        <p:txBody>
          <a:bodyPr wrap="square" rtlCol="0">
            <a:spAutoFit/>
          </a:bodyPr>
          <a:lstStyle/>
          <a:p>
            <a:pPr marL="457200" indent="-457200" algn="l">
              <a:buClr>
                <a:schemeClr val="tx1"/>
              </a:buClr>
              <a:buFont typeface="Arial" panose="020B0604020202020204" pitchFamily="34" charset="0"/>
              <a:buChar char="•"/>
            </a:pPr>
            <a:r>
              <a:rPr lang="en-US" sz="2400" b="1" dirty="0">
                <a:solidFill>
                  <a:srgbClr val="1F497D"/>
                </a:solidFill>
              </a:rPr>
              <a:t>ITER has already provided a significant contribution to the development of C&amp;S for IVCs:</a:t>
            </a:r>
          </a:p>
          <a:p>
            <a:pPr marL="914400" lvl="1" indent="-457200">
              <a:spcAft>
                <a:spcPts val="600"/>
              </a:spcAft>
              <a:buFont typeface="Arial" panose="020B0604020202020204" pitchFamily="34" charset="0"/>
              <a:buChar char="•"/>
            </a:pPr>
            <a:r>
              <a:rPr lang="en-US" sz="2000" dirty="0"/>
              <a:t>By implementing specific evolutions in industrial C&amp;S (RCC-MRx).</a:t>
            </a:r>
          </a:p>
          <a:p>
            <a:pPr marL="914400" lvl="1" indent="-457200">
              <a:buFont typeface="Arial" panose="020B0604020202020204" pitchFamily="34" charset="0"/>
              <a:buChar char="•"/>
            </a:pPr>
            <a:r>
              <a:rPr lang="en-US" sz="2000" dirty="0"/>
              <a:t>By developing a set of criteria and related material properties for the specific damage modes of ITER IVCs (SDC-IC).</a:t>
            </a:r>
          </a:p>
          <a:p>
            <a:pPr marL="457200" indent="-457200" algn="l">
              <a:buFont typeface="Arial" panose="020B0604020202020204" pitchFamily="34" charset="0"/>
              <a:buChar char="•"/>
            </a:pPr>
            <a:endParaRPr lang="en-US" sz="2400" b="1" dirty="0"/>
          </a:p>
          <a:p>
            <a:pPr marL="457200" indent="-457200" algn="l">
              <a:buClr>
                <a:schemeClr val="tx1"/>
              </a:buClr>
              <a:buFont typeface="Arial" panose="020B0604020202020204" pitchFamily="34" charset="0"/>
              <a:buChar char="•"/>
            </a:pPr>
            <a:r>
              <a:rPr lang="en-US" sz="2400" b="1" dirty="0">
                <a:solidFill>
                  <a:srgbClr val="1F497D"/>
                </a:solidFill>
              </a:rPr>
              <a:t>EUROfusion, in collaboration with F4E, is following a similar approach:</a:t>
            </a:r>
          </a:p>
          <a:p>
            <a:pPr marL="914400" lvl="1" indent="-457200">
              <a:spcAft>
                <a:spcPts val="600"/>
              </a:spcAft>
              <a:buFont typeface="Arial" panose="020B0604020202020204" pitchFamily="34" charset="0"/>
              <a:buChar char="•"/>
            </a:pPr>
            <a:r>
              <a:rPr lang="en-US" sz="2000" dirty="0"/>
              <a:t>We are supporting F4E in the development of RCC-MRx for the Test Blanket Modules.</a:t>
            </a:r>
          </a:p>
          <a:p>
            <a:pPr marL="914400" lvl="1" indent="-457200">
              <a:buFont typeface="Arial" panose="020B0604020202020204" pitchFamily="34" charset="0"/>
              <a:buChar char="•"/>
            </a:pPr>
            <a:r>
              <a:rPr lang="en-US" sz="2000" dirty="0"/>
              <a:t>We are developing DDC-IC to extend the domain of applicability of existing C&amp;S to DEMO relevant materials and operating conditions.</a:t>
            </a:r>
          </a:p>
          <a:p>
            <a:pPr marL="457200" indent="-457200" algn="l">
              <a:buFont typeface="Arial" panose="020B0604020202020204" pitchFamily="34" charset="0"/>
              <a:buChar char="•"/>
            </a:pPr>
            <a:endParaRPr lang="en-US" sz="2400" b="1" dirty="0"/>
          </a:p>
          <a:p>
            <a:pPr marL="457200" indent="-457200" algn="l">
              <a:buClr>
                <a:schemeClr val="tx1"/>
              </a:buClr>
              <a:buFont typeface="Arial" panose="020B0604020202020204" pitchFamily="34" charset="0"/>
              <a:buChar char="•"/>
            </a:pPr>
            <a:r>
              <a:rPr lang="en-US" sz="2400" b="1" dirty="0">
                <a:solidFill>
                  <a:srgbClr val="1F497D"/>
                </a:solidFill>
              </a:rPr>
              <a:t>In parallel, we are also investigating innovative approaches:</a:t>
            </a:r>
          </a:p>
          <a:p>
            <a:pPr marL="914400" lvl="1" indent="-457200">
              <a:spcAft>
                <a:spcPts val="600"/>
              </a:spcAft>
              <a:buFont typeface="Arial" panose="020B0604020202020204" pitchFamily="34" charset="0"/>
              <a:buChar char="•"/>
            </a:pPr>
            <a:r>
              <a:rPr lang="en-US" sz="2000" dirty="0"/>
              <a:t>Proposing an alternative damage classification scheme, based on inelastic assessment route and limit state notion for component’s functionality.</a:t>
            </a:r>
          </a:p>
          <a:p>
            <a:pPr marL="914400" lvl="1" indent="-457200">
              <a:buFont typeface="Arial" panose="020B0604020202020204" pitchFamily="34" charset="0"/>
              <a:buChar char="•"/>
            </a:pPr>
            <a:r>
              <a:rPr lang="en-US" sz="2000" dirty="0"/>
              <a:t>Developing dedicated “Design Specifications”, for selected, critical IVCs collecting the lessons learned in design, building and operating similar components in existing Tokamaks.</a:t>
            </a:r>
          </a:p>
          <a:p>
            <a:pPr marL="914400" lvl="1" indent="-457200">
              <a:buFont typeface="Arial" panose="020B0604020202020204" pitchFamily="34" charset="0"/>
              <a:buChar char="•"/>
            </a:pPr>
            <a:endParaRPr lang="en-US" sz="2400" b="1" dirty="0"/>
          </a:p>
          <a:p>
            <a:pPr algn="l"/>
            <a:endParaRPr lang="en-US" sz="2400" b="1" dirty="0"/>
          </a:p>
        </p:txBody>
      </p:sp>
    </p:spTree>
    <p:extLst>
      <p:ext uri="{BB962C8B-B14F-4D97-AF65-F5344CB8AC3E}">
        <p14:creationId xmlns:p14="http://schemas.microsoft.com/office/powerpoint/2010/main" val="132341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down)">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wipe(down)">
                                      <p:cBhvr>
                                        <p:cTn id="18" dur="500"/>
                                        <p:tgtEl>
                                          <p:spTgt spid="5">
                                            <p:txEl>
                                              <p:pRg st="4" end="4"/>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wipe(down)">
                                      <p:cBhvr>
                                        <p:cTn id="21" dur="500"/>
                                        <p:tgtEl>
                                          <p:spTgt spid="5">
                                            <p:txEl>
                                              <p:pRg st="5" end="5"/>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wipe(down)">
                                      <p:cBhvr>
                                        <p:cTn id="24" dur="500"/>
                                        <p:tgtEl>
                                          <p:spTgt spid="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wipe(down)">
                                      <p:cBhvr>
                                        <p:cTn id="29" dur="500"/>
                                        <p:tgtEl>
                                          <p:spTgt spid="5">
                                            <p:txEl>
                                              <p:pRg st="8" end="8"/>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wipe(down)">
                                      <p:cBhvr>
                                        <p:cTn id="32" dur="500"/>
                                        <p:tgtEl>
                                          <p:spTgt spid="5">
                                            <p:txEl>
                                              <p:pRg st="9" end="9"/>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wipe(down)">
                                      <p:cBhvr>
                                        <p:cTn id="35"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346B4-A510-DA89-FA08-9298E636E18C}"/>
              </a:ext>
            </a:extLst>
          </p:cNvPr>
          <p:cNvSpPr>
            <a:spLocks noGrp="1"/>
          </p:cNvSpPr>
          <p:nvPr>
            <p:ph type="title"/>
          </p:nvPr>
        </p:nvSpPr>
        <p:spPr/>
        <p:txBody>
          <a:bodyPr/>
          <a:lstStyle/>
          <a:p>
            <a:r>
              <a:rPr lang="en-US" dirty="0"/>
              <a:t>Conclusions: towards a collaboration with ITER</a:t>
            </a:r>
            <a:endParaRPr lang="en-GB" dirty="0"/>
          </a:p>
        </p:txBody>
      </p:sp>
      <p:sp>
        <p:nvSpPr>
          <p:cNvPr id="3" name="Footer Placeholder 2">
            <a:extLst>
              <a:ext uri="{FF2B5EF4-FFF2-40B4-BE49-F238E27FC236}">
                <a16:creationId xmlns:a16="http://schemas.microsoft.com/office/drawing/2014/main" id="{B67BDA5C-6954-0C96-9ACF-2F79CFEE2E57}"/>
              </a:ext>
            </a:extLst>
          </p:cNvPr>
          <p:cNvSpPr>
            <a:spLocks noGrp="1"/>
          </p:cNvSpPr>
          <p:nvPr>
            <p:ph type="ftr" sz="quarter" idx="11"/>
          </p:nvPr>
        </p:nvSpPr>
        <p:spPr>
          <a:xfrm>
            <a:off x="825623" y="6555770"/>
            <a:ext cx="4061421" cy="329614"/>
          </a:xfrm>
        </p:spPr>
        <p:txBody>
          <a:bodyPr/>
          <a:lstStyle/>
          <a:p>
            <a:r>
              <a:rPr lang="en-GB">
                <a:solidFill>
                  <a:prstClr val="white"/>
                </a:solidFill>
              </a:rPr>
              <a:t>G. Aiello | ICFRM-22 | 28 Sep. - 3 Oct. 2025, Shizuoka, Japan</a:t>
            </a:r>
            <a:endParaRPr lang="en-GB" dirty="0">
              <a:solidFill>
                <a:prstClr val="white"/>
              </a:solidFill>
            </a:endParaRPr>
          </a:p>
        </p:txBody>
      </p:sp>
      <p:sp>
        <p:nvSpPr>
          <p:cNvPr id="4" name="Slide Number Placeholder 3">
            <a:extLst>
              <a:ext uri="{FF2B5EF4-FFF2-40B4-BE49-F238E27FC236}">
                <a16:creationId xmlns:a16="http://schemas.microsoft.com/office/drawing/2014/main" id="{80003447-F4EA-2CF3-F464-64D7D0DB5C1F}"/>
              </a:ext>
            </a:extLst>
          </p:cNvPr>
          <p:cNvSpPr>
            <a:spLocks noGrp="1"/>
          </p:cNvSpPr>
          <p:nvPr>
            <p:ph type="sldNum" sz="quarter" idx="12"/>
          </p:nvPr>
        </p:nvSpPr>
        <p:spPr/>
        <p:txBody>
          <a:bodyPr/>
          <a:lstStyle/>
          <a:p>
            <a:fld id="{6A6D9FA1-99C7-4910-8E32-B85D378B0060}" type="slidenum">
              <a:rPr lang="en-GB" smtClean="0">
                <a:solidFill>
                  <a:prstClr val="white"/>
                </a:solidFill>
              </a:rPr>
              <a:pPr/>
              <a:t>17</a:t>
            </a:fld>
            <a:endParaRPr lang="en-GB" dirty="0">
              <a:solidFill>
                <a:prstClr val="white"/>
              </a:solidFill>
            </a:endParaRPr>
          </a:p>
        </p:txBody>
      </p:sp>
      <p:sp>
        <p:nvSpPr>
          <p:cNvPr id="6" name="TextBox 5">
            <a:extLst>
              <a:ext uri="{FF2B5EF4-FFF2-40B4-BE49-F238E27FC236}">
                <a16:creationId xmlns:a16="http://schemas.microsoft.com/office/drawing/2014/main" id="{E9F66153-6B41-31FF-34E0-00FC52466F79}"/>
              </a:ext>
            </a:extLst>
          </p:cNvPr>
          <p:cNvSpPr txBox="1"/>
          <p:nvPr/>
        </p:nvSpPr>
        <p:spPr>
          <a:xfrm>
            <a:off x="720080" y="998924"/>
            <a:ext cx="10437137" cy="5262979"/>
          </a:xfrm>
          <a:prstGeom prst="rect">
            <a:avLst/>
          </a:prstGeom>
          <a:noFill/>
        </p:spPr>
        <p:txBody>
          <a:bodyPr wrap="square" rtlCol="0">
            <a:spAutoFit/>
          </a:bodyPr>
          <a:lstStyle/>
          <a:p>
            <a:pPr marL="457200" indent="-457200" algn="l">
              <a:buFont typeface="Arial" panose="020B0604020202020204" pitchFamily="34" charset="0"/>
              <a:buChar char="•"/>
            </a:pPr>
            <a:r>
              <a:rPr lang="en-US" sz="2400" b="1" dirty="0"/>
              <a:t>Identification of SIC and essential safety functions in the different plant states.</a:t>
            </a:r>
          </a:p>
          <a:p>
            <a:pPr marL="457200" indent="-457200" algn="l">
              <a:buFont typeface="Arial" panose="020B0604020202020204" pitchFamily="34" charset="0"/>
              <a:buChar char="•"/>
            </a:pPr>
            <a:endParaRPr lang="en-US" sz="2400" b="1" dirty="0"/>
          </a:p>
          <a:p>
            <a:pPr marL="457200" indent="-457200" algn="l">
              <a:buFont typeface="Arial" panose="020B0604020202020204" pitchFamily="34" charset="0"/>
              <a:buChar char="•"/>
            </a:pPr>
            <a:r>
              <a:rPr lang="en-US" sz="2400" b="1" dirty="0"/>
              <a:t>Correspondence between ESR and selected C&amp;S (under agreement with safety authorities).</a:t>
            </a:r>
          </a:p>
          <a:p>
            <a:pPr marL="457200" indent="-457200" algn="l">
              <a:buFont typeface="Arial" panose="020B0604020202020204" pitchFamily="34" charset="0"/>
              <a:buChar char="•"/>
            </a:pPr>
            <a:endParaRPr lang="en-US" sz="2400" b="1" dirty="0"/>
          </a:p>
          <a:p>
            <a:pPr marL="457200" indent="-457200" algn="l">
              <a:buFont typeface="Arial" panose="020B0604020202020204" pitchFamily="34" charset="0"/>
              <a:buChar char="•"/>
            </a:pPr>
            <a:r>
              <a:rPr lang="en-US" sz="2400" b="1" dirty="0"/>
              <a:t>Identification of “mission critical” components and functionalities.</a:t>
            </a:r>
          </a:p>
          <a:p>
            <a:pPr marL="457200" indent="-457200" algn="l">
              <a:buFont typeface="Arial" panose="020B0604020202020204" pitchFamily="34" charset="0"/>
              <a:buChar char="•"/>
            </a:pPr>
            <a:endParaRPr lang="en-US" sz="2400" b="1" dirty="0"/>
          </a:p>
          <a:p>
            <a:pPr marL="457200" indent="-457200" algn="l">
              <a:buFont typeface="Arial" panose="020B0604020202020204" pitchFamily="34" charset="0"/>
              <a:buChar char="•"/>
            </a:pPr>
            <a:r>
              <a:rPr lang="en-GB" sz="2400" b="1" dirty="0"/>
              <a:t>Ensure consistency in design when different C&amp;S are used for interfacing components.</a:t>
            </a:r>
          </a:p>
          <a:p>
            <a:pPr marL="457200" indent="-457200" algn="l">
              <a:buFont typeface="Arial" panose="020B0604020202020204" pitchFamily="34" charset="0"/>
              <a:buChar char="•"/>
            </a:pPr>
            <a:endParaRPr lang="en-GB" sz="2400" b="1" dirty="0"/>
          </a:p>
          <a:p>
            <a:pPr marL="457200" indent="-457200">
              <a:buFont typeface="Arial" panose="020B0604020202020204" pitchFamily="34" charset="0"/>
              <a:buChar char="•"/>
            </a:pPr>
            <a:r>
              <a:rPr lang="en-GB" sz="2400" b="1" dirty="0"/>
              <a:t>Feedback from manufacturing and qualification of components (and later from operation).</a:t>
            </a:r>
          </a:p>
          <a:p>
            <a:pPr marL="457200" indent="-457200" algn="l">
              <a:buFont typeface="Arial" panose="020B0604020202020204" pitchFamily="34" charset="0"/>
              <a:buChar char="•"/>
            </a:pPr>
            <a:endParaRPr lang="en-GB" sz="2400" b="1" dirty="0"/>
          </a:p>
        </p:txBody>
      </p:sp>
    </p:spTree>
    <p:extLst>
      <p:ext uri="{BB962C8B-B14F-4D97-AF65-F5344CB8AC3E}">
        <p14:creationId xmlns:p14="http://schemas.microsoft.com/office/powerpoint/2010/main" val="3161498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D682-884F-364E-057F-2B1B463B9C09}"/>
              </a:ext>
            </a:extLst>
          </p:cNvPr>
          <p:cNvSpPr>
            <a:spLocks noGrp="1"/>
          </p:cNvSpPr>
          <p:nvPr>
            <p:ph type="title"/>
          </p:nvPr>
        </p:nvSpPr>
        <p:spPr/>
        <p:txBody>
          <a:bodyPr/>
          <a:lstStyle/>
          <a:p>
            <a:endParaRPr lang="en-GB" dirty="0"/>
          </a:p>
        </p:txBody>
      </p:sp>
      <p:sp>
        <p:nvSpPr>
          <p:cNvPr id="3" name="Footer Placeholder 2">
            <a:extLst>
              <a:ext uri="{FF2B5EF4-FFF2-40B4-BE49-F238E27FC236}">
                <a16:creationId xmlns:a16="http://schemas.microsoft.com/office/drawing/2014/main" id="{4EC88106-3129-ED00-6638-1B37387BC434}"/>
              </a:ext>
            </a:extLst>
          </p:cNvPr>
          <p:cNvSpPr>
            <a:spLocks noGrp="1"/>
          </p:cNvSpPr>
          <p:nvPr>
            <p:ph type="ftr" sz="quarter" idx="11"/>
          </p:nvPr>
        </p:nvSpPr>
        <p:spPr/>
        <p:txBody>
          <a:bodyPr/>
          <a:lstStyle/>
          <a:p>
            <a:r>
              <a:rPr lang="en-GB">
                <a:solidFill>
                  <a:prstClr val="white"/>
                </a:solidFill>
              </a:rPr>
              <a:t>G. Aiello | ICFRM-22 | 28 Sep. - 3 Oct. 2025, Shizuoka, Japan</a:t>
            </a:r>
            <a:endParaRPr lang="en-GB" dirty="0">
              <a:solidFill>
                <a:prstClr val="white"/>
              </a:solidFill>
            </a:endParaRPr>
          </a:p>
        </p:txBody>
      </p:sp>
      <p:sp>
        <p:nvSpPr>
          <p:cNvPr id="4" name="Slide Number Placeholder 3">
            <a:extLst>
              <a:ext uri="{FF2B5EF4-FFF2-40B4-BE49-F238E27FC236}">
                <a16:creationId xmlns:a16="http://schemas.microsoft.com/office/drawing/2014/main" id="{89E983ED-4A92-CEB6-94CD-8A82FEFAFD3A}"/>
              </a:ext>
            </a:extLst>
          </p:cNvPr>
          <p:cNvSpPr>
            <a:spLocks noGrp="1"/>
          </p:cNvSpPr>
          <p:nvPr>
            <p:ph type="sldNum" sz="quarter" idx="12"/>
          </p:nvPr>
        </p:nvSpPr>
        <p:spPr/>
        <p:txBody>
          <a:bodyPr/>
          <a:lstStyle/>
          <a:p>
            <a:fld id="{6A6D9FA1-99C7-4910-8E32-B85D378B0060}" type="slidenum">
              <a:rPr lang="en-GB" smtClean="0">
                <a:solidFill>
                  <a:prstClr val="white"/>
                </a:solidFill>
              </a:rPr>
              <a:pPr/>
              <a:t>18</a:t>
            </a:fld>
            <a:endParaRPr lang="en-GB" dirty="0">
              <a:solidFill>
                <a:prstClr val="white"/>
              </a:solidFill>
            </a:endParaRPr>
          </a:p>
        </p:txBody>
      </p:sp>
    </p:spTree>
    <p:extLst>
      <p:ext uri="{BB962C8B-B14F-4D97-AF65-F5344CB8AC3E}">
        <p14:creationId xmlns:p14="http://schemas.microsoft.com/office/powerpoint/2010/main" val="4280204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1BC73-7030-D9F9-334A-ED4CC88BE952}"/>
              </a:ext>
            </a:extLst>
          </p:cNvPr>
          <p:cNvSpPr>
            <a:spLocks noGrp="1"/>
          </p:cNvSpPr>
          <p:nvPr>
            <p:ph type="title"/>
          </p:nvPr>
        </p:nvSpPr>
        <p:spPr/>
        <p:txBody>
          <a:bodyPr/>
          <a:lstStyle/>
          <a:p>
            <a:r>
              <a:rPr lang="en-US" dirty="0"/>
              <a:t>Issues in selecting C&amp;S for Fusion SSCs</a:t>
            </a:r>
            <a:endParaRPr lang="en-GB" dirty="0"/>
          </a:p>
        </p:txBody>
      </p:sp>
      <p:sp>
        <p:nvSpPr>
          <p:cNvPr id="4" name="Slide Number Placeholder 3">
            <a:extLst>
              <a:ext uri="{FF2B5EF4-FFF2-40B4-BE49-F238E27FC236}">
                <a16:creationId xmlns:a16="http://schemas.microsoft.com/office/drawing/2014/main" id="{10754393-F290-6BB0-F4AD-B70557AFDBB4}"/>
              </a:ext>
            </a:extLst>
          </p:cNvPr>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dirty="0">
              <a:solidFill>
                <a:prstClr val="white"/>
              </a:solidFill>
            </a:endParaRPr>
          </a:p>
        </p:txBody>
      </p:sp>
      <p:sp>
        <p:nvSpPr>
          <p:cNvPr id="6" name="TextBox 5">
            <a:extLst>
              <a:ext uri="{FF2B5EF4-FFF2-40B4-BE49-F238E27FC236}">
                <a16:creationId xmlns:a16="http://schemas.microsoft.com/office/drawing/2014/main" id="{13FE4BB5-79CF-E708-78B5-EDB577C84008}"/>
              </a:ext>
            </a:extLst>
          </p:cNvPr>
          <p:cNvSpPr txBox="1"/>
          <p:nvPr/>
        </p:nvSpPr>
        <p:spPr>
          <a:xfrm>
            <a:off x="541744" y="893062"/>
            <a:ext cx="11354333" cy="3600986"/>
          </a:xfrm>
          <a:prstGeom prst="rect">
            <a:avLst/>
          </a:prstGeom>
          <a:noFill/>
        </p:spPr>
        <p:txBody>
          <a:bodyPr wrap="square" rtlCol="0">
            <a:spAutoFit/>
          </a:bodyPr>
          <a:lstStyle/>
          <a:p>
            <a:pPr marL="457200" indent="-457200" algn="l">
              <a:buFont typeface="Arial" panose="020B0604020202020204" pitchFamily="34" charset="0"/>
              <a:buChar char="•"/>
            </a:pPr>
            <a:r>
              <a:rPr lang="en-GB" sz="1900" dirty="0"/>
              <a:t>C&amp;S are developed to comply with regulations, but </a:t>
            </a:r>
            <a:r>
              <a:rPr lang="en-US" sz="1900" dirty="0"/>
              <a:t>there is </a:t>
            </a:r>
            <a:r>
              <a:rPr lang="en-US" sz="1900" b="1" dirty="0"/>
              <a:t>no harmonized regulatory framework </a:t>
            </a:r>
            <a:r>
              <a:rPr lang="en-US" sz="1900" dirty="0"/>
              <a:t>for fusion installations.</a:t>
            </a:r>
          </a:p>
          <a:p>
            <a:pPr marL="457200" indent="-457200" algn="l">
              <a:buFont typeface="Arial" panose="020B0604020202020204" pitchFamily="34" charset="0"/>
              <a:buChar char="•"/>
            </a:pPr>
            <a:endParaRPr lang="en-US" sz="1900" dirty="0"/>
          </a:p>
          <a:p>
            <a:pPr marL="457200" indent="-457200">
              <a:buFont typeface="Arial" panose="020B0604020202020204" pitchFamily="34" charset="0"/>
              <a:buChar char="•"/>
            </a:pPr>
            <a:r>
              <a:rPr lang="en-GB" sz="1900" dirty="0"/>
              <a:t>Existing C&amp;S address</a:t>
            </a:r>
            <a:r>
              <a:rPr lang="en-GB" sz="1900" b="1" dirty="0"/>
              <a:t> SIC components </a:t>
            </a:r>
            <a:r>
              <a:rPr lang="en-GB" sz="1900" dirty="0"/>
              <a:t>in fission plants but fusion plants have </a:t>
            </a:r>
            <a:r>
              <a:rPr lang="en-GB" sz="1900" b="1" dirty="0"/>
              <a:t>different safety challenges </a:t>
            </a:r>
            <a:r>
              <a:rPr lang="en-GB" sz="1900" dirty="0"/>
              <a:t>compared to fission.</a:t>
            </a:r>
          </a:p>
          <a:p>
            <a:pPr marL="457200" indent="-457200" algn="l">
              <a:buFont typeface="Arial" panose="020B0604020202020204" pitchFamily="34" charset="0"/>
              <a:buChar char="•"/>
            </a:pPr>
            <a:endParaRPr lang="en-US" sz="1900" dirty="0"/>
          </a:p>
          <a:p>
            <a:pPr marL="457200" indent="-457200">
              <a:buFont typeface="Arial" panose="020B0604020202020204" pitchFamily="34" charset="0"/>
              <a:buChar char="•"/>
            </a:pPr>
            <a:r>
              <a:rPr lang="en-GB" sz="1900" b="1" dirty="0"/>
              <a:t>“Mission critical” components </a:t>
            </a:r>
            <a:r>
              <a:rPr lang="en-GB" sz="1900" dirty="0"/>
              <a:t>(magnets, IVCs) may not be SIC and exempted from regulation but </a:t>
            </a:r>
            <a:r>
              <a:rPr lang="en-GB" sz="1900" b="1" dirty="0"/>
              <a:t>must still be designed, manufactured and operated to the highest quality standards (investment protection).</a:t>
            </a:r>
          </a:p>
          <a:p>
            <a:pPr marL="457200" indent="-457200" algn="l">
              <a:buFont typeface="Arial" panose="020B0604020202020204" pitchFamily="34" charset="0"/>
              <a:buChar char="•"/>
            </a:pPr>
            <a:endParaRPr lang="en-US" sz="1900" dirty="0"/>
          </a:p>
          <a:p>
            <a:pPr marL="457200" indent="-457200">
              <a:buFont typeface="Arial" panose="020B0604020202020204" pitchFamily="34" charset="0"/>
              <a:buChar char="•"/>
            </a:pPr>
            <a:r>
              <a:rPr lang="en-GB" sz="1900" b="1" dirty="0"/>
              <a:t>The wide range of operating conditions of fusion SSCs </a:t>
            </a:r>
            <a:r>
              <a:rPr lang="en-GB" sz="1900" dirty="0"/>
              <a:t>(operating temperatures from 4 K to 2000 K, EM loads linked to electrical functionality,  strong cyclic operation, effects of 14 MeV neutron irradiation, plasma-wall interactions leading to materials degradation, etc.) </a:t>
            </a:r>
            <a:r>
              <a:rPr lang="en-GB" sz="1900" b="1" dirty="0"/>
              <a:t>are not covered by any single existing industrial code.     </a:t>
            </a:r>
          </a:p>
        </p:txBody>
      </p:sp>
      <p:sp>
        <p:nvSpPr>
          <p:cNvPr id="7" name="TextBox 6">
            <a:extLst>
              <a:ext uri="{FF2B5EF4-FFF2-40B4-BE49-F238E27FC236}">
                <a16:creationId xmlns:a16="http://schemas.microsoft.com/office/drawing/2014/main" id="{17977788-16CF-5140-88B4-10B2D48F3C83}"/>
              </a:ext>
            </a:extLst>
          </p:cNvPr>
          <p:cNvSpPr txBox="1"/>
          <p:nvPr/>
        </p:nvSpPr>
        <p:spPr>
          <a:xfrm>
            <a:off x="1" y="4960232"/>
            <a:ext cx="12191999" cy="830997"/>
          </a:xfrm>
          <a:prstGeom prst="rect">
            <a:avLst/>
          </a:prstGeom>
          <a:noFill/>
        </p:spPr>
        <p:txBody>
          <a:bodyPr wrap="square" rtlCol="0">
            <a:spAutoFit/>
          </a:bodyPr>
          <a:lstStyle/>
          <a:p>
            <a:pPr algn="ctr"/>
            <a:r>
              <a:rPr lang="en-US" sz="2400" b="1" dirty="0">
                <a:solidFill>
                  <a:srgbClr val="1F497D"/>
                </a:solidFill>
              </a:rPr>
              <a:t>A multi-code approach was selected from the beginning for ITER SSCs, </a:t>
            </a:r>
            <a:br>
              <a:rPr lang="en-US" sz="2400" b="1" dirty="0">
                <a:solidFill>
                  <a:srgbClr val="1F497D"/>
                </a:solidFill>
              </a:rPr>
            </a:br>
            <a:r>
              <a:rPr lang="en-US" sz="2400" b="1" dirty="0">
                <a:solidFill>
                  <a:srgbClr val="1F497D"/>
                </a:solidFill>
              </a:rPr>
              <a:t>complemented by specific design rules and Technical Specifications</a:t>
            </a:r>
            <a:endParaRPr lang="en-GB" sz="2400" b="1" dirty="0">
              <a:solidFill>
                <a:srgbClr val="1F497D"/>
              </a:solidFill>
            </a:endParaRPr>
          </a:p>
        </p:txBody>
      </p:sp>
      <p:sp>
        <p:nvSpPr>
          <p:cNvPr id="3" name="Footer Placeholder 2">
            <a:extLst>
              <a:ext uri="{FF2B5EF4-FFF2-40B4-BE49-F238E27FC236}">
                <a16:creationId xmlns:a16="http://schemas.microsoft.com/office/drawing/2014/main" id="{68F2B975-E5E5-D432-EAA3-425ED394C021}"/>
              </a:ext>
            </a:extLst>
          </p:cNvPr>
          <p:cNvSpPr>
            <a:spLocks noGrp="1"/>
          </p:cNvSpPr>
          <p:nvPr>
            <p:ph type="ftr" sz="quarter" idx="11"/>
          </p:nvPr>
        </p:nvSpPr>
        <p:spPr>
          <a:xfrm>
            <a:off x="825623" y="6555770"/>
            <a:ext cx="3930793" cy="3296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mn-ea"/>
                <a:cs typeface="+mn-cs"/>
              </a:rPr>
              <a:t>G. Aiello | ICFRM-22 | 28 Sep. - 3 Oct. 2025, Shizuoka, Japan</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34645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92C03F-3966-2AF2-84E3-241E79338735}"/>
              </a:ext>
            </a:extLst>
          </p:cNvPr>
          <p:cNvSpPr/>
          <p:nvPr/>
        </p:nvSpPr>
        <p:spPr>
          <a:xfrm>
            <a:off x="404490" y="737953"/>
            <a:ext cx="6218251" cy="2497025"/>
          </a:xfrm>
          <a:prstGeom prst="rect">
            <a:avLst/>
          </a:prstGeom>
          <a:solidFill>
            <a:srgbClr val="4F81BD">
              <a:alpha val="3607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A051FC9-5BC1-FBC4-38A9-3C0FB6B95B88}"/>
              </a:ext>
            </a:extLst>
          </p:cNvPr>
          <p:cNvSpPr/>
          <p:nvPr/>
        </p:nvSpPr>
        <p:spPr>
          <a:xfrm>
            <a:off x="404490" y="3429000"/>
            <a:ext cx="6218251" cy="2691047"/>
          </a:xfrm>
          <a:prstGeom prst="rect">
            <a:avLst/>
          </a:prstGeom>
          <a:solidFill>
            <a:srgbClr val="F79646">
              <a:alpha val="40000"/>
            </a:srgb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CF68BDD-AE56-9C14-327E-D225B33F0C89}"/>
              </a:ext>
            </a:extLst>
          </p:cNvPr>
          <p:cNvSpPr>
            <a:spLocks noGrp="1"/>
          </p:cNvSpPr>
          <p:nvPr>
            <p:ph type="title"/>
          </p:nvPr>
        </p:nvSpPr>
        <p:spPr>
          <a:xfrm>
            <a:off x="983431" y="192515"/>
            <a:ext cx="10770603" cy="457200"/>
          </a:xfrm>
        </p:spPr>
        <p:txBody>
          <a:bodyPr/>
          <a:lstStyle/>
          <a:p>
            <a:r>
              <a:rPr lang="en-US" dirty="0"/>
              <a:t>C&amp;S for mechanical components used in the ITER Project </a:t>
            </a:r>
            <a:endParaRPr lang="en-GB" dirty="0"/>
          </a:p>
        </p:txBody>
      </p:sp>
      <p:sp>
        <p:nvSpPr>
          <p:cNvPr id="4" name="Slide Number Placeholder 3">
            <a:extLst>
              <a:ext uri="{FF2B5EF4-FFF2-40B4-BE49-F238E27FC236}">
                <a16:creationId xmlns:a16="http://schemas.microsoft.com/office/drawing/2014/main" id="{E11FE08C-5991-C04B-39B7-D2392707164C}"/>
              </a:ext>
            </a:extLst>
          </p:cNvPr>
          <p:cNvSpPr>
            <a:spLocks noGrp="1"/>
          </p:cNvSpPr>
          <p:nvPr>
            <p:ph type="sldNum" sz="quarter" idx="12"/>
          </p:nvPr>
        </p:nvSpPr>
        <p:spPr/>
        <p:txBody>
          <a:bodyPr/>
          <a:lstStyle/>
          <a:p>
            <a:fld id="{6A6D9FA1-99C7-4910-8E32-B85D378B0060}" type="slidenum">
              <a:rPr lang="en-GB" smtClean="0">
                <a:solidFill>
                  <a:prstClr val="white"/>
                </a:solidFill>
              </a:rPr>
              <a:pPr/>
              <a:t>3</a:t>
            </a:fld>
            <a:endParaRPr lang="en-GB" dirty="0">
              <a:solidFill>
                <a:prstClr val="white"/>
              </a:solidFill>
            </a:endParaRPr>
          </a:p>
        </p:txBody>
      </p:sp>
      <p:pic>
        <p:nvPicPr>
          <p:cNvPr id="6" name="Picture 5">
            <a:extLst>
              <a:ext uri="{FF2B5EF4-FFF2-40B4-BE49-F238E27FC236}">
                <a16:creationId xmlns:a16="http://schemas.microsoft.com/office/drawing/2014/main" id="{C09544E9-387B-DF5F-D9A4-3C2F87083F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11518" y="737953"/>
            <a:ext cx="5439950" cy="3976345"/>
          </a:xfrm>
          <a:prstGeom prst="rect">
            <a:avLst/>
          </a:prstGeom>
          <a:noFill/>
        </p:spPr>
      </p:pic>
      <p:sp>
        <p:nvSpPr>
          <p:cNvPr id="7" name="TextBox 6">
            <a:extLst>
              <a:ext uri="{FF2B5EF4-FFF2-40B4-BE49-F238E27FC236}">
                <a16:creationId xmlns:a16="http://schemas.microsoft.com/office/drawing/2014/main" id="{B9EF4AD8-3E51-6C28-2F64-0C088DE61D59}"/>
              </a:ext>
            </a:extLst>
          </p:cNvPr>
          <p:cNvSpPr txBox="1"/>
          <p:nvPr/>
        </p:nvSpPr>
        <p:spPr>
          <a:xfrm>
            <a:off x="404490" y="737953"/>
            <a:ext cx="6218251" cy="5574070"/>
          </a:xfrm>
          <a:prstGeom prst="rect">
            <a:avLst/>
          </a:prstGeom>
          <a:noFill/>
        </p:spPr>
        <p:txBody>
          <a:bodyPr wrap="square" rtlCol="0">
            <a:noAutofit/>
          </a:bodyPr>
          <a:lstStyle/>
          <a:p>
            <a:pPr algn="l">
              <a:spcAft>
                <a:spcPts val="600"/>
              </a:spcAft>
            </a:pPr>
            <a:r>
              <a:rPr lang="en-US" sz="2200" b="1" dirty="0"/>
              <a:t>Industrial codes:</a:t>
            </a:r>
          </a:p>
          <a:p>
            <a:pPr marL="266700" indent="-266700" algn="l">
              <a:spcAft>
                <a:spcPts val="600"/>
              </a:spcAft>
              <a:buFont typeface="Arial" panose="020B0604020202020204" pitchFamily="34" charset="0"/>
              <a:buChar char="•"/>
            </a:pPr>
            <a:r>
              <a:rPr lang="en-US" b="1" dirty="0">
                <a:solidFill>
                  <a:srgbClr val="1F497D"/>
                </a:solidFill>
              </a:rPr>
              <a:t>RCC-MR(x)</a:t>
            </a:r>
            <a:r>
              <a:rPr lang="en-US" b="1" dirty="0"/>
              <a:t>:</a:t>
            </a:r>
            <a:r>
              <a:rPr lang="en-US" dirty="0"/>
              <a:t> for primary confinement barrier (VV) and </a:t>
            </a:r>
            <a:r>
              <a:rPr lang="en-US" b="1" dirty="0"/>
              <a:t>SIC/nuclear </a:t>
            </a:r>
            <a:r>
              <a:rPr lang="en-US" dirty="0"/>
              <a:t>components under </a:t>
            </a:r>
            <a:r>
              <a:rPr lang="en-US" b="1" dirty="0"/>
              <a:t>ESPN</a:t>
            </a:r>
            <a:r>
              <a:rPr lang="en-US" dirty="0"/>
              <a:t> regulation (TBM).</a:t>
            </a:r>
          </a:p>
          <a:p>
            <a:pPr marL="266700" indent="-266700" algn="l">
              <a:spcAft>
                <a:spcPts val="600"/>
              </a:spcAft>
              <a:buFont typeface="Arial" panose="020B0604020202020204" pitchFamily="34" charset="0"/>
              <a:buChar char="•"/>
            </a:pPr>
            <a:r>
              <a:rPr lang="en-US" b="1" dirty="0">
                <a:solidFill>
                  <a:srgbClr val="1F497D"/>
                </a:solidFill>
              </a:rPr>
              <a:t>ASME (non-nuclear)</a:t>
            </a:r>
            <a:r>
              <a:rPr lang="en-US" b="1" dirty="0"/>
              <a:t>:</a:t>
            </a:r>
            <a:r>
              <a:rPr lang="en-US" b="1" dirty="0">
                <a:solidFill>
                  <a:srgbClr val="1F497D"/>
                </a:solidFill>
              </a:rPr>
              <a:t> </a:t>
            </a:r>
            <a:r>
              <a:rPr lang="en-US" dirty="0"/>
              <a:t>for piping, valves, pumps, vessels and </a:t>
            </a:r>
            <a:r>
              <a:rPr lang="en-US" b="1" dirty="0"/>
              <a:t>SIC classified </a:t>
            </a:r>
            <a:r>
              <a:rPr lang="en-US" dirty="0"/>
              <a:t>under the EU </a:t>
            </a:r>
            <a:r>
              <a:rPr lang="en-US" b="1" dirty="0"/>
              <a:t>PED/ESP</a:t>
            </a:r>
            <a:r>
              <a:rPr lang="en-US" dirty="0"/>
              <a:t> regulation (CWS).</a:t>
            </a:r>
          </a:p>
          <a:p>
            <a:pPr marL="266700" indent="-266700" algn="l">
              <a:spcAft>
                <a:spcPts val="600"/>
              </a:spcAft>
              <a:buFont typeface="Arial" panose="020B0604020202020204" pitchFamily="34" charset="0"/>
              <a:buChar char="•"/>
            </a:pPr>
            <a:r>
              <a:rPr lang="en-US" b="1" dirty="0">
                <a:solidFill>
                  <a:srgbClr val="1F497D"/>
                </a:solidFill>
              </a:rPr>
              <a:t>EN standards</a:t>
            </a:r>
            <a:r>
              <a:rPr lang="en-US" b="1" dirty="0"/>
              <a:t>:</a:t>
            </a:r>
            <a:r>
              <a:rPr lang="en-US" b="1" dirty="0">
                <a:solidFill>
                  <a:srgbClr val="1F497D"/>
                </a:solidFill>
              </a:rPr>
              <a:t> </a:t>
            </a:r>
            <a:r>
              <a:rPr lang="en-US" dirty="0"/>
              <a:t>for selected components, complementary to ASME for </a:t>
            </a:r>
            <a:r>
              <a:rPr lang="en-US" b="1" dirty="0"/>
              <a:t>specific EU regulation requirements</a:t>
            </a:r>
            <a:r>
              <a:rPr lang="en-US" dirty="0"/>
              <a:t>.</a:t>
            </a:r>
          </a:p>
          <a:p>
            <a:pPr marL="457200" indent="-457200" algn="l">
              <a:spcAft>
                <a:spcPts val="600"/>
              </a:spcAft>
              <a:buFont typeface="Arial" panose="020B0604020202020204" pitchFamily="34" charset="0"/>
              <a:buChar char="•"/>
            </a:pPr>
            <a:endParaRPr lang="en-US" dirty="0"/>
          </a:p>
          <a:p>
            <a:pPr algn="l">
              <a:spcAft>
                <a:spcPts val="600"/>
              </a:spcAft>
            </a:pPr>
            <a:r>
              <a:rPr lang="en-US" sz="2200" b="1" dirty="0"/>
              <a:t>ITER  Specific:</a:t>
            </a:r>
          </a:p>
          <a:p>
            <a:pPr marL="285750" indent="-285750" algn="l">
              <a:spcAft>
                <a:spcPts val="600"/>
              </a:spcAft>
              <a:buFont typeface="Arial" panose="020B0604020202020204" pitchFamily="34" charset="0"/>
              <a:buChar char="•"/>
            </a:pPr>
            <a:r>
              <a:rPr lang="en-US" b="1" dirty="0">
                <a:solidFill>
                  <a:srgbClr val="1F497D"/>
                </a:solidFill>
              </a:rPr>
              <a:t>SDC-IC</a:t>
            </a:r>
            <a:r>
              <a:rPr lang="en-US" b="1" dirty="0"/>
              <a:t>: </a:t>
            </a:r>
            <a:r>
              <a:rPr lang="en-US" dirty="0"/>
              <a:t>for IVCs, to take into account </a:t>
            </a:r>
            <a:r>
              <a:rPr lang="en-US" b="1" dirty="0"/>
              <a:t>neutron irradiation effects and fusion specific material properties</a:t>
            </a:r>
            <a:r>
              <a:rPr lang="en-US" dirty="0"/>
              <a:t>. Includes </a:t>
            </a:r>
            <a:r>
              <a:rPr lang="en-US" b="1" dirty="0"/>
              <a:t>Design By Experiment </a:t>
            </a:r>
            <a:r>
              <a:rPr lang="en-US" dirty="0"/>
              <a:t>for DIV.</a:t>
            </a:r>
          </a:p>
          <a:p>
            <a:pPr marL="285750" indent="-285750" algn="l">
              <a:spcAft>
                <a:spcPts val="600"/>
              </a:spcAft>
              <a:buFont typeface="Arial" panose="020B0604020202020204" pitchFamily="34" charset="0"/>
              <a:buChar char="•"/>
            </a:pPr>
            <a:r>
              <a:rPr lang="en-US" b="1" dirty="0">
                <a:solidFill>
                  <a:srgbClr val="1F497D"/>
                </a:solidFill>
              </a:rPr>
              <a:t>Magnet-SDC</a:t>
            </a:r>
            <a:r>
              <a:rPr lang="en-US" b="1" dirty="0"/>
              <a:t>:</a:t>
            </a:r>
            <a:r>
              <a:rPr lang="en-US" dirty="0"/>
              <a:t> for cryogenic temperatures, where </a:t>
            </a:r>
            <a:r>
              <a:rPr lang="en-US" b="1" dirty="0"/>
              <a:t>loss of FT and </a:t>
            </a:r>
            <a:r>
              <a:rPr lang="en-GB" b="1" dirty="0"/>
              <a:t>defects acceptability </a:t>
            </a:r>
            <a:r>
              <a:rPr lang="en-GB" dirty="0"/>
              <a:t>are the main concern.</a:t>
            </a:r>
          </a:p>
          <a:p>
            <a:pPr marL="285750" indent="-285750" algn="l">
              <a:spcAft>
                <a:spcPts val="600"/>
              </a:spcAft>
              <a:buFont typeface="Arial" panose="020B0604020202020204" pitchFamily="34" charset="0"/>
              <a:buChar char="•"/>
            </a:pPr>
            <a:r>
              <a:rPr lang="en-GB" b="1" dirty="0">
                <a:solidFill>
                  <a:srgbClr val="1F497D"/>
                </a:solidFill>
              </a:rPr>
              <a:t>Technical Specifications</a:t>
            </a:r>
            <a:r>
              <a:rPr lang="en-GB" b="1" dirty="0"/>
              <a:t>: </a:t>
            </a:r>
            <a:r>
              <a:rPr lang="en-GB" dirty="0"/>
              <a:t>for non-standard components and </a:t>
            </a:r>
            <a:r>
              <a:rPr lang="en-GB" b="1" dirty="0"/>
              <a:t>ITER (fusion) specific requirements (Tritium, Vacuum…).</a:t>
            </a:r>
          </a:p>
        </p:txBody>
      </p:sp>
      <p:sp>
        <p:nvSpPr>
          <p:cNvPr id="5" name="TextBox 4">
            <a:extLst>
              <a:ext uri="{FF2B5EF4-FFF2-40B4-BE49-F238E27FC236}">
                <a16:creationId xmlns:a16="http://schemas.microsoft.com/office/drawing/2014/main" id="{305988EC-CA8F-8124-9DCF-F74DAF95A13E}"/>
              </a:ext>
            </a:extLst>
          </p:cNvPr>
          <p:cNvSpPr txBox="1"/>
          <p:nvPr/>
        </p:nvSpPr>
        <p:spPr>
          <a:xfrm>
            <a:off x="6883601" y="4891313"/>
            <a:ext cx="5095783" cy="1015663"/>
          </a:xfrm>
          <a:prstGeom prst="rect">
            <a:avLst/>
          </a:prstGeom>
          <a:noFill/>
        </p:spPr>
        <p:txBody>
          <a:bodyPr wrap="square" rtlCol="0">
            <a:spAutoFit/>
          </a:bodyPr>
          <a:lstStyle/>
          <a:p>
            <a:pPr algn="ctr"/>
            <a:r>
              <a:rPr lang="en-US" sz="2000" b="1" dirty="0">
                <a:solidFill>
                  <a:srgbClr val="C00000"/>
                </a:solidFill>
              </a:rPr>
              <a:t>ITER had to produce additional documentation to justify the coherency and consistency of the different codes</a:t>
            </a:r>
            <a:endParaRPr lang="en-GB" sz="2000" b="1" dirty="0">
              <a:solidFill>
                <a:srgbClr val="C00000"/>
              </a:solidFill>
            </a:endParaRPr>
          </a:p>
        </p:txBody>
      </p:sp>
      <p:sp>
        <p:nvSpPr>
          <p:cNvPr id="11" name="Footer Placeholder 2">
            <a:extLst>
              <a:ext uri="{FF2B5EF4-FFF2-40B4-BE49-F238E27FC236}">
                <a16:creationId xmlns:a16="http://schemas.microsoft.com/office/drawing/2014/main" id="{0FFF43B1-5655-116F-9E55-EE72C49D39CD}"/>
              </a:ext>
            </a:extLst>
          </p:cNvPr>
          <p:cNvSpPr>
            <a:spLocks noGrp="1"/>
          </p:cNvSpPr>
          <p:nvPr>
            <p:ph type="ftr" sz="quarter" idx="11"/>
          </p:nvPr>
        </p:nvSpPr>
        <p:spPr>
          <a:xfrm>
            <a:off x="825623" y="6555770"/>
            <a:ext cx="3930793" cy="3296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mn-ea"/>
                <a:cs typeface="+mn-cs"/>
              </a:rPr>
              <a:t>G. Aiello | ICFRM-22 | 28 Sep. - 3 Oct. 2025, Shizuoka, Japan</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5392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wipe(down)">
                                      <p:cBhvr>
                                        <p:cTn id="10" dur="500"/>
                                        <p:tgtEl>
                                          <p:spTgt spid="7">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wipe(down)">
                                      <p:cBhvr>
                                        <p:cTn id="13" dur="500"/>
                                        <p:tgtEl>
                                          <p:spTgt spid="7">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wipe(down)">
                                      <p:cBhvr>
                                        <p:cTn id="16" dur="500"/>
                                        <p:tgtEl>
                                          <p:spTgt spid="7">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wipe(down)">
                                      <p:cBhvr>
                                        <p:cTn id="24" dur="500"/>
                                        <p:tgtEl>
                                          <p:spTgt spid="7">
                                            <p:txEl>
                                              <p:pRg st="5" end="5"/>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wipe(down)">
                                      <p:cBhvr>
                                        <p:cTn id="27" dur="500"/>
                                        <p:tgtEl>
                                          <p:spTgt spid="7">
                                            <p:txEl>
                                              <p:pRg st="6" end="6"/>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7">
                                            <p:txEl>
                                              <p:pRg st="7" end="7"/>
                                            </p:txEl>
                                          </p:spTgt>
                                        </p:tgtEl>
                                        <p:attrNameLst>
                                          <p:attrName>style.visibility</p:attrName>
                                        </p:attrNameLst>
                                      </p:cBhvr>
                                      <p:to>
                                        <p:strVal val="visible"/>
                                      </p:to>
                                    </p:set>
                                    <p:animEffect transition="in" filter="wipe(down)">
                                      <p:cBhvr>
                                        <p:cTn id="30" dur="500"/>
                                        <p:tgtEl>
                                          <p:spTgt spid="7">
                                            <p:txEl>
                                              <p:pRg st="7" end="7"/>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7">
                                            <p:txEl>
                                              <p:pRg st="8" end="8"/>
                                            </p:txEl>
                                          </p:spTgt>
                                        </p:tgtEl>
                                        <p:attrNameLst>
                                          <p:attrName>style.visibility</p:attrName>
                                        </p:attrNameLst>
                                      </p:cBhvr>
                                      <p:to>
                                        <p:strVal val="visible"/>
                                      </p:to>
                                    </p:set>
                                    <p:animEffect transition="in" filter="wipe(down)">
                                      <p:cBhvr>
                                        <p:cTn id="33" dur="500"/>
                                        <p:tgtEl>
                                          <p:spTgt spid="7">
                                            <p:txEl>
                                              <p:pRg st="8" end="8"/>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522D14-CC4A-BC3D-7120-7325A18612A5}"/>
              </a:ext>
            </a:extLst>
          </p:cNvPr>
          <p:cNvSpPr/>
          <p:nvPr/>
        </p:nvSpPr>
        <p:spPr>
          <a:xfrm>
            <a:off x="720079" y="1359017"/>
            <a:ext cx="11067228" cy="2004968"/>
          </a:xfrm>
          <a:prstGeom prst="rect">
            <a:avLst/>
          </a:prstGeom>
          <a:solidFill>
            <a:srgbClr val="4F81BD">
              <a:alpha val="3607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175E21B-CDB7-3D03-3F71-09115FF26025}"/>
              </a:ext>
            </a:extLst>
          </p:cNvPr>
          <p:cNvSpPr/>
          <p:nvPr/>
        </p:nvSpPr>
        <p:spPr>
          <a:xfrm>
            <a:off x="720078" y="3494016"/>
            <a:ext cx="11067229" cy="2462167"/>
          </a:xfrm>
          <a:prstGeom prst="rect">
            <a:avLst/>
          </a:prstGeom>
          <a:solidFill>
            <a:srgbClr val="F79646">
              <a:alpha val="40000"/>
            </a:srgb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79D3A55-D852-1502-3C2A-A1955646C819}"/>
              </a:ext>
            </a:extLst>
          </p:cNvPr>
          <p:cNvSpPr>
            <a:spLocks noGrp="1"/>
          </p:cNvSpPr>
          <p:nvPr>
            <p:ph type="title"/>
          </p:nvPr>
        </p:nvSpPr>
        <p:spPr>
          <a:xfrm>
            <a:off x="983432" y="192515"/>
            <a:ext cx="10803876" cy="457200"/>
          </a:xfrm>
        </p:spPr>
        <p:txBody>
          <a:bodyPr/>
          <a:lstStyle/>
          <a:p>
            <a:r>
              <a:rPr lang="en-US" dirty="0"/>
              <a:t>The EUROfusion and F4E strategy: following the ITER approach for IVCs</a:t>
            </a:r>
            <a:endParaRPr lang="en-GB" dirty="0"/>
          </a:p>
        </p:txBody>
      </p:sp>
      <p:sp>
        <p:nvSpPr>
          <p:cNvPr id="4" name="Slide Number Placeholder 3">
            <a:extLst>
              <a:ext uri="{FF2B5EF4-FFF2-40B4-BE49-F238E27FC236}">
                <a16:creationId xmlns:a16="http://schemas.microsoft.com/office/drawing/2014/main" id="{07D8FA1D-7388-BC2B-EC74-567550C530E3}"/>
              </a:ext>
            </a:extLst>
          </p:cNvPr>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dirty="0">
              <a:solidFill>
                <a:prstClr val="white"/>
              </a:solidFill>
            </a:endParaRPr>
          </a:p>
        </p:txBody>
      </p:sp>
      <p:sp>
        <p:nvSpPr>
          <p:cNvPr id="5" name="TextBox 4">
            <a:extLst>
              <a:ext uri="{FF2B5EF4-FFF2-40B4-BE49-F238E27FC236}">
                <a16:creationId xmlns:a16="http://schemas.microsoft.com/office/drawing/2014/main" id="{ACB500F9-9C8C-0035-EAD0-FB065D589B30}"/>
              </a:ext>
            </a:extLst>
          </p:cNvPr>
          <p:cNvSpPr txBox="1"/>
          <p:nvPr/>
        </p:nvSpPr>
        <p:spPr>
          <a:xfrm>
            <a:off x="720079" y="810180"/>
            <a:ext cx="10891075" cy="4924425"/>
          </a:xfrm>
          <a:prstGeom prst="rect">
            <a:avLst/>
          </a:prstGeom>
          <a:noFill/>
        </p:spPr>
        <p:txBody>
          <a:bodyPr wrap="square" rtlCol="0">
            <a:noAutofit/>
          </a:bodyPr>
          <a:lstStyle/>
          <a:p>
            <a:pPr algn="l">
              <a:spcAft>
                <a:spcPts val="1200"/>
              </a:spcAft>
            </a:pPr>
            <a:r>
              <a:rPr lang="en-US" sz="2200" b="1" dirty="0"/>
              <a:t>EUROfusion, in collaboration with F4E, is following </a:t>
            </a:r>
            <a:r>
              <a:rPr lang="en-US" sz="2200" b="1" u="sng" dirty="0"/>
              <a:t>a similar approach for IVCs</a:t>
            </a:r>
            <a:r>
              <a:rPr lang="en-US" sz="2200" b="1" dirty="0"/>
              <a:t>:</a:t>
            </a:r>
          </a:p>
          <a:p>
            <a:pPr algn="l">
              <a:spcAft>
                <a:spcPts val="600"/>
              </a:spcAft>
            </a:pPr>
            <a:r>
              <a:rPr lang="en-GB" sz="2200" b="1" dirty="0">
                <a:solidFill>
                  <a:srgbClr val="1F497D"/>
                </a:solidFill>
              </a:rPr>
              <a:t>We are supporting F4E in the development of RCC-MRx:</a:t>
            </a:r>
          </a:p>
          <a:p>
            <a:pPr marL="630238" lvl="2" indent="-280988">
              <a:spcAft>
                <a:spcPts val="600"/>
              </a:spcAft>
              <a:buFont typeface="Arial" panose="020B0604020202020204" pitchFamily="34" charset="0"/>
              <a:buChar char="•"/>
              <a:tabLst>
                <a:tab pos="446088" algn="l"/>
              </a:tabLst>
            </a:pPr>
            <a:r>
              <a:rPr lang="en-GB" dirty="0"/>
              <a:t>RCC-MRx is </a:t>
            </a:r>
            <a:r>
              <a:rPr lang="en-GB" u="sng" dirty="0"/>
              <a:t>the code selected for the EU TBMs</a:t>
            </a:r>
            <a:r>
              <a:rPr lang="en-GB" dirty="0"/>
              <a:t> (ESPN N2 components). </a:t>
            </a:r>
          </a:p>
          <a:p>
            <a:pPr marL="630238" lvl="2" indent="-280988">
              <a:spcAft>
                <a:spcPts val="600"/>
              </a:spcAft>
              <a:buFont typeface="Arial" panose="020B0604020202020204" pitchFamily="34" charset="0"/>
              <a:buChar char="•"/>
              <a:tabLst>
                <a:tab pos="446088" algn="l"/>
              </a:tabLst>
            </a:pPr>
            <a:r>
              <a:rPr lang="en-GB" dirty="0"/>
              <a:t>We are focusing on the </a:t>
            </a:r>
            <a:r>
              <a:rPr lang="en-GB" u="sng" dirty="0"/>
              <a:t>codification of EUROFER97 material properties</a:t>
            </a:r>
            <a:r>
              <a:rPr lang="en-GB" dirty="0"/>
              <a:t>, both for base metal and joints in irradiated and non-irradiated conditions and the validation of (elastic) design-by-analysis rules.</a:t>
            </a:r>
          </a:p>
          <a:p>
            <a:pPr marL="630238" lvl="2" indent="-280988">
              <a:spcAft>
                <a:spcPts val="2400"/>
              </a:spcAft>
              <a:buFont typeface="Arial" panose="020B0604020202020204" pitchFamily="34" charset="0"/>
              <a:buChar char="•"/>
              <a:tabLst>
                <a:tab pos="446088" algn="l"/>
              </a:tabLst>
            </a:pPr>
            <a:r>
              <a:rPr lang="en-GB" dirty="0"/>
              <a:t>These developments, and the corresponding </a:t>
            </a:r>
            <a:r>
              <a:rPr lang="en-GB" u="sng" dirty="0"/>
              <a:t>lessons learned will be essential</a:t>
            </a:r>
            <a:r>
              <a:rPr lang="en-GB" dirty="0"/>
              <a:t> for the development of C&amp;S for DEMO IVC (in particular the BB) .</a:t>
            </a:r>
            <a:endParaRPr lang="en-GB" sz="2200" dirty="0"/>
          </a:p>
          <a:p>
            <a:pPr marL="0" lvl="1">
              <a:spcAft>
                <a:spcPts val="600"/>
              </a:spcAft>
            </a:pPr>
            <a:r>
              <a:rPr lang="en-GB" sz="2200" b="1" dirty="0">
                <a:solidFill>
                  <a:srgbClr val="1F497D"/>
                </a:solidFill>
              </a:rPr>
              <a:t>We are developing the DEMO Design Criteria for In-vessel Components (DDC-IC)</a:t>
            </a:r>
            <a:r>
              <a:rPr lang="en-GB" sz="2200" dirty="0"/>
              <a:t>, with multiple aims:</a:t>
            </a:r>
          </a:p>
          <a:p>
            <a:pPr marL="538163" lvl="3" indent="-274638">
              <a:spcAft>
                <a:spcPts val="600"/>
              </a:spcAft>
              <a:buFont typeface="Arial" panose="020B0604020202020204" pitchFamily="34" charset="0"/>
              <a:buChar char="•"/>
            </a:pPr>
            <a:r>
              <a:rPr lang="en-GB" u="sng" dirty="0"/>
              <a:t>Complement and extend design rules in existing C&amp;S </a:t>
            </a:r>
            <a:r>
              <a:rPr lang="en-GB" dirty="0"/>
              <a:t>to cover the operational domain of DEMO IVCs.</a:t>
            </a:r>
          </a:p>
          <a:p>
            <a:pPr marL="538163" lvl="3" indent="-274638">
              <a:spcAft>
                <a:spcPts val="600"/>
              </a:spcAft>
              <a:buFont typeface="Arial" panose="020B0604020202020204" pitchFamily="34" charset="0"/>
              <a:buChar char="•"/>
            </a:pPr>
            <a:r>
              <a:rPr lang="en-GB" u="sng" dirty="0"/>
              <a:t>Act as a guideline for designers</a:t>
            </a:r>
            <a:r>
              <a:rPr lang="en-GB" dirty="0"/>
              <a:t>, providing references on how to use existing C&amp;S and integrate DDC-IC rules in the design assessment.</a:t>
            </a:r>
          </a:p>
          <a:p>
            <a:pPr marL="538163" lvl="3" indent="-274638">
              <a:spcAft>
                <a:spcPts val="600"/>
              </a:spcAft>
              <a:buFont typeface="Arial" panose="020B0604020202020204" pitchFamily="34" charset="0"/>
              <a:buChar char="•"/>
            </a:pPr>
            <a:r>
              <a:rPr lang="en-GB" u="sng" dirty="0"/>
              <a:t>Provide alternative damage classification schemes </a:t>
            </a:r>
            <a:r>
              <a:rPr lang="en-GB" dirty="0"/>
              <a:t>able to capture the specific failure modes of fusion IVCs and their consequences in terms of functionality. </a:t>
            </a:r>
          </a:p>
          <a:p>
            <a:pPr marL="914400" lvl="1" indent="-457200">
              <a:spcAft>
                <a:spcPts val="1200"/>
              </a:spcAft>
              <a:buFont typeface="Arial" panose="020B0604020202020204" pitchFamily="34" charset="0"/>
              <a:buChar char="•"/>
            </a:pPr>
            <a:endParaRPr lang="en-GB" sz="2200" dirty="0"/>
          </a:p>
        </p:txBody>
      </p:sp>
      <p:sp>
        <p:nvSpPr>
          <p:cNvPr id="3" name="Footer Placeholder 2">
            <a:extLst>
              <a:ext uri="{FF2B5EF4-FFF2-40B4-BE49-F238E27FC236}">
                <a16:creationId xmlns:a16="http://schemas.microsoft.com/office/drawing/2014/main" id="{BDF8D479-0139-CA50-736D-7DDFAD165E5F}"/>
              </a:ext>
            </a:extLst>
          </p:cNvPr>
          <p:cNvSpPr>
            <a:spLocks noGrp="1"/>
          </p:cNvSpPr>
          <p:nvPr>
            <p:ph type="ftr" sz="quarter" idx="11"/>
          </p:nvPr>
        </p:nvSpPr>
        <p:spPr>
          <a:xfrm>
            <a:off x="825623" y="6555770"/>
            <a:ext cx="3930793" cy="3296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mn-ea"/>
                <a:cs typeface="+mn-cs"/>
              </a:rPr>
              <a:t>G. Aiello | ICFRM-22 | 28 Sep. - 3 Oct. 2025, Shizuoka, Japan</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6751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wipe(down)">
                                      <p:cBhvr>
                                        <p:cTn id="10" dur="500"/>
                                        <p:tgtEl>
                                          <p:spTgt spid="5">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wipe(down)">
                                      <p:cBhvr>
                                        <p:cTn id="13" dur="500"/>
                                        <p:tgtEl>
                                          <p:spTgt spid="5">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wipe(down)">
                                      <p:cBhvr>
                                        <p:cTn id="16" dur="500"/>
                                        <p:tgtEl>
                                          <p:spTgt spid="5">
                                            <p:txEl>
                                              <p:pRg st="4" end="4"/>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wipe(down)">
                                      <p:cBhvr>
                                        <p:cTn id="24" dur="500"/>
                                        <p:tgtEl>
                                          <p:spTgt spid="5">
                                            <p:txEl>
                                              <p:pRg st="5" end="5"/>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wipe(down)">
                                      <p:cBhvr>
                                        <p:cTn id="27" dur="500"/>
                                        <p:tgtEl>
                                          <p:spTgt spid="5">
                                            <p:txEl>
                                              <p:pRg st="6" end="6"/>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animEffect transition="in" filter="wipe(down)">
                                      <p:cBhvr>
                                        <p:cTn id="30" dur="500"/>
                                        <p:tgtEl>
                                          <p:spTgt spid="5">
                                            <p:txEl>
                                              <p:pRg st="7" end="7"/>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Effect transition="in" filter="wipe(down)">
                                      <p:cBhvr>
                                        <p:cTn id="33" dur="500"/>
                                        <p:tgtEl>
                                          <p:spTgt spid="5">
                                            <p:txEl>
                                              <p:pRg st="8" end="8"/>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92A8-0E9C-D966-6283-F966D2A213D1}"/>
              </a:ext>
            </a:extLst>
          </p:cNvPr>
          <p:cNvSpPr>
            <a:spLocks noGrp="1"/>
          </p:cNvSpPr>
          <p:nvPr>
            <p:ph type="title"/>
          </p:nvPr>
        </p:nvSpPr>
        <p:spPr/>
        <p:txBody>
          <a:bodyPr/>
          <a:lstStyle/>
          <a:p>
            <a:r>
              <a:rPr lang="en-US" dirty="0"/>
              <a:t>Collaboration with F4E: introduction of EUROFER in RCC-MRx</a:t>
            </a:r>
            <a:endParaRPr lang="en-GB" dirty="0"/>
          </a:p>
        </p:txBody>
      </p:sp>
      <p:sp>
        <p:nvSpPr>
          <p:cNvPr id="4" name="Slide Number Placeholder 3">
            <a:extLst>
              <a:ext uri="{FF2B5EF4-FFF2-40B4-BE49-F238E27FC236}">
                <a16:creationId xmlns:a16="http://schemas.microsoft.com/office/drawing/2014/main" id="{B2D9FAF1-565C-1E7C-D9AA-44A22AE365EF}"/>
              </a:ext>
            </a:extLst>
          </p:cNvPr>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dirty="0">
              <a:solidFill>
                <a:prstClr val="white"/>
              </a:solidFill>
            </a:endParaRPr>
          </a:p>
        </p:txBody>
      </p:sp>
      <p:sp>
        <p:nvSpPr>
          <p:cNvPr id="6" name="TextBox 5">
            <a:extLst>
              <a:ext uri="{FF2B5EF4-FFF2-40B4-BE49-F238E27FC236}">
                <a16:creationId xmlns:a16="http://schemas.microsoft.com/office/drawing/2014/main" id="{0D700101-7623-39D0-E28C-F5B05427C7DE}"/>
              </a:ext>
            </a:extLst>
          </p:cNvPr>
          <p:cNvSpPr txBox="1"/>
          <p:nvPr/>
        </p:nvSpPr>
        <p:spPr>
          <a:xfrm>
            <a:off x="6096000" y="689901"/>
            <a:ext cx="5955208" cy="1261884"/>
          </a:xfrm>
          <a:prstGeom prst="rect">
            <a:avLst/>
          </a:prstGeom>
          <a:noFill/>
        </p:spPr>
        <p:txBody>
          <a:bodyPr wrap="square">
            <a:spAutoFit/>
          </a:bodyPr>
          <a:lstStyle/>
          <a:p>
            <a:pPr algn="ctr"/>
            <a:r>
              <a:rPr lang="en-GB" sz="2000" b="1" dirty="0">
                <a:solidFill>
                  <a:srgbClr val="1F497D"/>
                </a:solidFill>
              </a:rPr>
              <a:t>F4E-</a:t>
            </a:r>
            <a:r>
              <a:rPr lang="en-US" sz="2000" b="1" dirty="0">
                <a:solidFill>
                  <a:srgbClr val="1F497D"/>
                </a:solidFill>
                <a:effectLst/>
                <a:latin typeface="Calibri" panose="020F0502020204030204" pitchFamily="34" charset="0"/>
                <a:ea typeface="Times New Roman" panose="02020603050405020304" pitchFamily="18" charset="0"/>
              </a:rPr>
              <a:t> OFC-1497-01: </a:t>
            </a:r>
            <a:br>
              <a:rPr lang="en-US" sz="2000" b="1" dirty="0">
                <a:solidFill>
                  <a:srgbClr val="1F497D"/>
                </a:solidFill>
                <a:effectLst/>
                <a:latin typeface="Calibri" panose="020F0502020204030204" pitchFamily="34" charset="0"/>
                <a:ea typeface="Times New Roman" panose="02020603050405020304" pitchFamily="18" charset="0"/>
              </a:rPr>
            </a:br>
            <a:r>
              <a:rPr lang="en-US" dirty="0">
                <a:solidFill>
                  <a:srgbClr val="1F497D"/>
                </a:solidFill>
              </a:rPr>
              <a:t>supply</a:t>
            </a:r>
            <a:r>
              <a:rPr lang="en-GB" dirty="0">
                <a:solidFill>
                  <a:srgbClr val="1F497D"/>
                </a:solidFill>
              </a:rPr>
              <a:t> of services for the technical management, codification and justification of the integration of EUROFER steel in the RCC-MRx code for ITER TBMs application.</a:t>
            </a:r>
          </a:p>
        </p:txBody>
      </p:sp>
      <p:sp>
        <p:nvSpPr>
          <p:cNvPr id="10" name="TextBox 9">
            <a:extLst>
              <a:ext uri="{FF2B5EF4-FFF2-40B4-BE49-F238E27FC236}">
                <a16:creationId xmlns:a16="http://schemas.microsoft.com/office/drawing/2014/main" id="{7E0B1EB8-5D88-1692-FCD2-83FFF6D3B22F}"/>
              </a:ext>
            </a:extLst>
          </p:cNvPr>
          <p:cNvSpPr txBox="1"/>
          <p:nvPr/>
        </p:nvSpPr>
        <p:spPr>
          <a:xfrm>
            <a:off x="334929" y="720679"/>
            <a:ext cx="5075304" cy="1200329"/>
          </a:xfrm>
          <a:prstGeom prst="rect">
            <a:avLst/>
          </a:prstGeom>
          <a:noFill/>
        </p:spPr>
        <p:txBody>
          <a:bodyPr wrap="square">
            <a:spAutoFit/>
          </a:bodyPr>
          <a:lstStyle/>
          <a:p>
            <a:pPr algn="ctr"/>
            <a:r>
              <a:rPr lang="en-GB" b="1" dirty="0">
                <a:solidFill>
                  <a:srgbClr val="1F497D"/>
                </a:solidFill>
              </a:rPr>
              <a:t>EUROfusion WPMAT/MAT-TBM:</a:t>
            </a:r>
            <a:br>
              <a:rPr lang="en-GB" b="1" dirty="0">
                <a:solidFill>
                  <a:srgbClr val="1F497D"/>
                </a:solidFill>
              </a:rPr>
            </a:br>
            <a:r>
              <a:rPr lang="en-GB" dirty="0">
                <a:solidFill>
                  <a:srgbClr val="1F497D"/>
                </a:solidFill>
              </a:rPr>
              <a:t>characterization of EUROFER batch 3 and 4 according to AFCEN  “Guide for introducing a new material in RCC-MRx”.</a:t>
            </a:r>
          </a:p>
        </p:txBody>
      </p:sp>
      <p:sp>
        <p:nvSpPr>
          <p:cNvPr id="11" name="Arrow: Right 10">
            <a:extLst>
              <a:ext uri="{FF2B5EF4-FFF2-40B4-BE49-F238E27FC236}">
                <a16:creationId xmlns:a16="http://schemas.microsoft.com/office/drawing/2014/main" id="{1AC5C9FD-E211-19E7-1E95-34BF7B646D03}"/>
              </a:ext>
            </a:extLst>
          </p:cNvPr>
          <p:cNvSpPr/>
          <p:nvPr/>
        </p:nvSpPr>
        <p:spPr>
          <a:xfrm>
            <a:off x="5788372" y="3361021"/>
            <a:ext cx="568619" cy="3121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D2D66D66-26E9-F617-6D0E-EEB57EC481CB}"/>
              </a:ext>
            </a:extLst>
          </p:cNvPr>
          <p:cNvSpPr txBox="1"/>
          <p:nvPr/>
        </p:nvSpPr>
        <p:spPr>
          <a:xfrm>
            <a:off x="344421" y="5277194"/>
            <a:ext cx="5075304" cy="923330"/>
          </a:xfrm>
          <a:prstGeom prst="rect">
            <a:avLst/>
          </a:prstGeom>
          <a:noFill/>
        </p:spPr>
        <p:txBody>
          <a:bodyPr wrap="square" rtlCol="0">
            <a:spAutoFit/>
          </a:bodyPr>
          <a:lstStyle/>
          <a:p>
            <a:pPr algn="ctr"/>
            <a:r>
              <a:rPr lang="en-US" b="1" dirty="0" err="1"/>
              <a:t>EUROfusion</a:t>
            </a:r>
            <a:r>
              <a:rPr lang="en-US" b="1" dirty="0"/>
              <a:t> is in charge of providing basic material properties and performing dedicated experiments for validation of design rules</a:t>
            </a:r>
            <a:endParaRPr lang="en-GB" b="1" dirty="0"/>
          </a:p>
        </p:txBody>
      </p:sp>
      <p:pic>
        <p:nvPicPr>
          <p:cNvPr id="20" name="Picture 19">
            <a:extLst>
              <a:ext uri="{FF2B5EF4-FFF2-40B4-BE49-F238E27FC236}">
                <a16:creationId xmlns:a16="http://schemas.microsoft.com/office/drawing/2014/main" id="{31038DD3-9430-D2B9-FBEA-AF61C7E6BE33}"/>
              </a:ext>
            </a:extLst>
          </p:cNvPr>
          <p:cNvPicPr>
            <a:picLocks noChangeAspect="1"/>
          </p:cNvPicPr>
          <p:nvPr/>
        </p:nvPicPr>
        <p:blipFill>
          <a:blip r:embed="rId2"/>
          <a:stretch>
            <a:fillRect/>
          </a:stretch>
        </p:blipFill>
        <p:spPr>
          <a:xfrm>
            <a:off x="6617982" y="1921008"/>
            <a:ext cx="4747459" cy="3504236"/>
          </a:xfrm>
          <a:prstGeom prst="rect">
            <a:avLst/>
          </a:prstGeom>
        </p:spPr>
      </p:pic>
      <p:sp>
        <p:nvSpPr>
          <p:cNvPr id="21" name="TextBox 20">
            <a:extLst>
              <a:ext uri="{FF2B5EF4-FFF2-40B4-BE49-F238E27FC236}">
                <a16:creationId xmlns:a16="http://schemas.microsoft.com/office/drawing/2014/main" id="{EC6B1875-65FE-D32A-AC62-3654887CFFEA}"/>
              </a:ext>
            </a:extLst>
          </p:cNvPr>
          <p:cNvSpPr txBox="1"/>
          <p:nvPr/>
        </p:nvSpPr>
        <p:spPr>
          <a:xfrm>
            <a:off x="6421211" y="5352753"/>
            <a:ext cx="5426368" cy="923330"/>
          </a:xfrm>
          <a:prstGeom prst="rect">
            <a:avLst/>
          </a:prstGeom>
          <a:noFill/>
        </p:spPr>
        <p:txBody>
          <a:bodyPr wrap="square" rtlCol="0">
            <a:spAutoFit/>
          </a:bodyPr>
          <a:lstStyle/>
          <a:p>
            <a:pPr algn="ctr"/>
            <a:r>
              <a:rPr lang="en-US" b="1" dirty="0"/>
              <a:t>F4E (with partners CEA and FRAMATOME) is in charge of post-processing the data to derive design </a:t>
            </a:r>
            <a:r>
              <a:rPr lang="en-US" b="1" dirty="0" err="1"/>
              <a:t>allowables</a:t>
            </a:r>
            <a:r>
              <a:rPr lang="en-US" b="1" dirty="0"/>
              <a:t> and submit corresponding </a:t>
            </a:r>
            <a:r>
              <a:rPr lang="en-US" b="1" dirty="0" err="1"/>
              <a:t>DRMx</a:t>
            </a:r>
            <a:r>
              <a:rPr lang="en-US" b="1" dirty="0"/>
              <a:t> to AFCEN </a:t>
            </a:r>
            <a:endParaRPr lang="en-GB" b="1" dirty="0"/>
          </a:p>
        </p:txBody>
      </p:sp>
      <p:sp>
        <p:nvSpPr>
          <p:cNvPr id="22" name="TextBox 21">
            <a:extLst>
              <a:ext uri="{FF2B5EF4-FFF2-40B4-BE49-F238E27FC236}">
                <a16:creationId xmlns:a16="http://schemas.microsoft.com/office/drawing/2014/main" id="{A0F6E817-8011-DED5-E9E1-D7CD37A930FA}"/>
              </a:ext>
            </a:extLst>
          </p:cNvPr>
          <p:cNvSpPr txBox="1"/>
          <p:nvPr/>
        </p:nvSpPr>
        <p:spPr>
          <a:xfrm>
            <a:off x="8196303" y="6276083"/>
            <a:ext cx="3995697" cy="276999"/>
          </a:xfrm>
          <a:prstGeom prst="rect">
            <a:avLst/>
          </a:prstGeom>
          <a:noFill/>
        </p:spPr>
        <p:txBody>
          <a:bodyPr wrap="square" rtlCol="0">
            <a:spAutoFit/>
          </a:bodyPr>
          <a:lstStyle/>
          <a:p>
            <a:pPr algn="r"/>
            <a:r>
              <a:rPr lang="en-US" sz="1200" b="1" i="1" dirty="0"/>
              <a:t>Courtesy of Y. Poitevin (F4E)</a:t>
            </a:r>
            <a:endParaRPr lang="en-GB" sz="1200" b="1" i="1" dirty="0"/>
          </a:p>
        </p:txBody>
      </p:sp>
      <p:sp>
        <p:nvSpPr>
          <p:cNvPr id="5" name="Footer Placeholder 2">
            <a:extLst>
              <a:ext uri="{FF2B5EF4-FFF2-40B4-BE49-F238E27FC236}">
                <a16:creationId xmlns:a16="http://schemas.microsoft.com/office/drawing/2014/main" id="{659FACC1-9DE8-F835-888E-A06C55E36F7F}"/>
              </a:ext>
            </a:extLst>
          </p:cNvPr>
          <p:cNvSpPr>
            <a:spLocks noGrp="1"/>
          </p:cNvSpPr>
          <p:nvPr>
            <p:ph type="ftr" sz="quarter" idx="11"/>
          </p:nvPr>
        </p:nvSpPr>
        <p:spPr>
          <a:xfrm>
            <a:off x="825623" y="6555770"/>
            <a:ext cx="3930793" cy="3296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mn-ea"/>
                <a:cs typeface="+mn-cs"/>
              </a:rPr>
              <a:t>G. Aiello | ICFRM-22 | 28 Sep. - 3 Oct. 2025, Shizuoka, Japan</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422EBC7-C55B-028C-6F45-3BAA37CE005D}"/>
              </a:ext>
            </a:extLst>
          </p:cNvPr>
          <p:cNvSpPr txBox="1"/>
          <p:nvPr/>
        </p:nvSpPr>
        <p:spPr>
          <a:xfrm>
            <a:off x="1882559" y="6137321"/>
            <a:ext cx="1816919" cy="306467"/>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200" b="1" i="1" dirty="0">
                <a:sym typeface="Wingdings" panose="05000000000000000000" pitchFamily="2" charset="2"/>
              </a:rPr>
              <a:t> </a:t>
            </a:r>
            <a:r>
              <a:rPr lang="en-US" sz="1200" b="1" i="1" dirty="0"/>
              <a:t>01PL2, D. Terentyev</a:t>
            </a:r>
            <a:endParaRPr lang="en-GB" sz="1200" b="1" i="1" dirty="0"/>
          </a:p>
        </p:txBody>
      </p:sp>
      <p:pic>
        <p:nvPicPr>
          <p:cNvPr id="25" name="Picture 24">
            <a:extLst>
              <a:ext uri="{FF2B5EF4-FFF2-40B4-BE49-F238E27FC236}">
                <a16:creationId xmlns:a16="http://schemas.microsoft.com/office/drawing/2014/main" id="{FCE37E3F-DC10-BFC8-F309-600757A1E8DB}"/>
              </a:ext>
            </a:extLst>
          </p:cNvPr>
          <p:cNvPicPr>
            <a:picLocks noChangeAspect="1"/>
          </p:cNvPicPr>
          <p:nvPr/>
        </p:nvPicPr>
        <p:blipFill>
          <a:blip r:embed="rId3"/>
          <a:stretch>
            <a:fillRect/>
          </a:stretch>
        </p:blipFill>
        <p:spPr>
          <a:xfrm>
            <a:off x="200759" y="2107787"/>
            <a:ext cx="5326622" cy="2858329"/>
          </a:xfrm>
          <a:prstGeom prst="rect">
            <a:avLst/>
          </a:prstGeom>
        </p:spPr>
      </p:pic>
    </p:spTree>
    <p:extLst>
      <p:ext uri="{BB962C8B-B14F-4D97-AF65-F5344CB8AC3E}">
        <p14:creationId xmlns:p14="http://schemas.microsoft.com/office/powerpoint/2010/main" val="4290564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A2AF-324F-A1CE-7C1D-EB78A2693025}"/>
              </a:ext>
            </a:extLst>
          </p:cNvPr>
          <p:cNvSpPr>
            <a:spLocks noGrp="1"/>
          </p:cNvSpPr>
          <p:nvPr>
            <p:ph type="title"/>
          </p:nvPr>
        </p:nvSpPr>
        <p:spPr>
          <a:xfrm>
            <a:off x="983431" y="200330"/>
            <a:ext cx="10403583" cy="457200"/>
          </a:xfrm>
        </p:spPr>
        <p:txBody>
          <a:bodyPr/>
          <a:lstStyle/>
          <a:p>
            <a:r>
              <a:rPr lang="en-US" dirty="0"/>
              <a:t>Collaboration with F4E: manufacturing techniques for the EU-TBMs</a:t>
            </a:r>
            <a:endParaRPr lang="en-GB" dirty="0"/>
          </a:p>
        </p:txBody>
      </p:sp>
      <p:sp>
        <p:nvSpPr>
          <p:cNvPr id="4" name="Slide Number Placeholder 3">
            <a:extLst>
              <a:ext uri="{FF2B5EF4-FFF2-40B4-BE49-F238E27FC236}">
                <a16:creationId xmlns:a16="http://schemas.microsoft.com/office/drawing/2014/main" id="{AA0AA7BB-4B52-F566-F455-CAC75770ADDE}"/>
              </a:ext>
            </a:extLst>
          </p:cNvPr>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dirty="0">
              <a:solidFill>
                <a:prstClr val="white"/>
              </a:solidFill>
            </a:endParaRPr>
          </a:p>
        </p:txBody>
      </p:sp>
      <p:pic>
        <p:nvPicPr>
          <p:cNvPr id="7" name="Picture 6">
            <a:extLst>
              <a:ext uri="{FF2B5EF4-FFF2-40B4-BE49-F238E27FC236}">
                <a16:creationId xmlns:a16="http://schemas.microsoft.com/office/drawing/2014/main" id="{3FDEC2E3-CA2C-515A-91C7-91FF5D38A149}"/>
              </a:ext>
            </a:extLst>
          </p:cNvPr>
          <p:cNvPicPr>
            <a:picLocks noChangeAspect="1"/>
          </p:cNvPicPr>
          <p:nvPr/>
        </p:nvPicPr>
        <p:blipFill>
          <a:blip r:embed="rId2"/>
          <a:stretch>
            <a:fillRect/>
          </a:stretch>
        </p:blipFill>
        <p:spPr>
          <a:xfrm>
            <a:off x="6954050" y="4247218"/>
            <a:ext cx="5003334" cy="2155974"/>
          </a:xfrm>
          <a:prstGeom prst="rect">
            <a:avLst/>
          </a:prstGeom>
        </p:spPr>
      </p:pic>
      <p:sp>
        <p:nvSpPr>
          <p:cNvPr id="8" name="TextBox 7">
            <a:extLst>
              <a:ext uri="{FF2B5EF4-FFF2-40B4-BE49-F238E27FC236}">
                <a16:creationId xmlns:a16="http://schemas.microsoft.com/office/drawing/2014/main" id="{B73D13E1-485B-39CD-94F9-B7330DF52342}"/>
              </a:ext>
            </a:extLst>
          </p:cNvPr>
          <p:cNvSpPr txBox="1"/>
          <p:nvPr/>
        </p:nvSpPr>
        <p:spPr>
          <a:xfrm>
            <a:off x="360040" y="783771"/>
            <a:ext cx="5955208" cy="1015663"/>
          </a:xfrm>
          <a:prstGeom prst="rect">
            <a:avLst/>
          </a:prstGeom>
          <a:noFill/>
        </p:spPr>
        <p:txBody>
          <a:bodyPr wrap="square">
            <a:spAutoFit/>
          </a:bodyPr>
          <a:lstStyle/>
          <a:p>
            <a:pPr algn="ctr"/>
            <a:r>
              <a:rPr lang="en-GB" sz="2000" b="1" dirty="0">
                <a:solidFill>
                  <a:srgbClr val="1F497D"/>
                </a:solidFill>
              </a:rPr>
              <a:t>F4E-</a:t>
            </a:r>
            <a:r>
              <a:rPr lang="en-US" sz="2000" b="1" dirty="0">
                <a:solidFill>
                  <a:srgbClr val="1F497D"/>
                </a:solidFill>
                <a:effectLst/>
                <a:latin typeface="Calibri" panose="020F0502020204030204" pitchFamily="34" charset="0"/>
                <a:ea typeface="Times New Roman" panose="02020603050405020304" pitchFamily="18" charset="0"/>
              </a:rPr>
              <a:t> OMF-1070: </a:t>
            </a:r>
            <a:br>
              <a:rPr lang="en-US" sz="2000" b="1" dirty="0">
                <a:solidFill>
                  <a:srgbClr val="1F497D"/>
                </a:solidFill>
                <a:effectLst/>
                <a:latin typeface="Calibri" panose="020F0502020204030204" pitchFamily="34" charset="0"/>
                <a:ea typeface="Times New Roman" panose="02020603050405020304" pitchFamily="18" charset="0"/>
              </a:rPr>
            </a:br>
            <a:r>
              <a:rPr lang="en-US" sz="2000" dirty="0">
                <a:effectLst/>
                <a:latin typeface="Calibri" panose="020F0502020204030204" pitchFamily="34" charset="0"/>
                <a:ea typeface="Times New Roman" panose="02020603050405020304" pitchFamily="18" charset="0"/>
              </a:rPr>
              <a:t>Weldability study and preliminary Welding Procedure Specifications (</a:t>
            </a:r>
            <a:r>
              <a:rPr lang="en-US" sz="2000" dirty="0" err="1">
                <a:effectLst/>
                <a:latin typeface="Calibri" panose="020F0502020204030204" pitchFamily="34" charset="0"/>
                <a:ea typeface="Times New Roman" panose="02020603050405020304" pitchFamily="18" charset="0"/>
              </a:rPr>
              <a:t>pWPS</a:t>
            </a:r>
            <a:r>
              <a:rPr lang="en-US" sz="2000" dirty="0">
                <a:effectLst/>
                <a:latin typeface="Calibri" panose="020F0502020204030204" pitchFamily="34" charset="0"/>
                <a:ea typeface="Times New Roman" panose="02020603050405020304" pitchFamily="18" charset="0"/>
              </a:rPr>
              <a:t>) for TBM and sub-components </a:t>
            </a:r>
            <a:endParaRPr lang="en-GB" dirty="0"/>
          </a:p>
        </p:txBody>
      </p:sp>
      <p:sp>
        <p:nvSpPr>
          <p:cNvPr id="10" name="TextBox 9">
            <a:extLst>
              <a:ext uri="{FF2B5EF4-FFF2-40B4-BE49-F238E27FC236}">
                <a16:creationId xmlns:a16="http://schemas.microsoft.com/office/drawing/2014/main" id="{F5F9FC0E-9295-3ECD-7DB0-F47B13E854EB}"/>
              </a:ext>
            </a:extLst>
          </p:cNvPr>
          <p:cNvSpPr txBox="1"/>
          <p:nvPr/>
        </p:nvSpPr>
        <p:spPr>
          <a:xfrm>
            <a:off x="6704177" y="698840"/>
            <a:ext cx="5357167" cy="2616101"/>
          </a:xfrm>
          <a:prstGeom prst="rect">
            <a:avLst/>
          </a:prstGeom>
          <a:noFill/>
        </p:spPr>
        <p:txBody>
          <a:bodyPr wrap="square">
            <a:spAutoFit/>
          </a:bodyPr>
          <a:lstStyle/>
          <a:p>
            <a:r>
              <a:rPr lang="en-GB" sz="1600" b="1" i="0" u="none" strike="noStrike" baseline="0" dirty="0">
                <a:solidFill>
                  <a:srgbClr val="C00000"/>
                </a:solidFill>
                <a:latin typeface="Calibri" panose="020F0502020204030204" pitchFamily="34" charset="0"/>
              </a:rPr>
              <a:t>YAG laser welding + Hot Isostatic Pressure (HIP) Diffusion Welding (DW) </a:t>
            </a:r>
            <a:endParaRPr lang="en-GB" sz="1600" b="0" i="0" u="none" strike="noStrike" baseline="0" dirty="0">
              <a:solidFill>
                <a:srgbClr val="C00000"/>
              </a:solidFill>
              <a:latin typeface="Calibri" panose="020F0502020204030204" pitchFamily="34" charset="0"/>
            </a:endParaRPr>
          </a:p>
          <a:p>
            <a:pPr marL="285750" indent="-285750">
              <a:buFont typeface="Arial" panose="020B0604020202020204" pitchFamily="34" charset="0"/>
              <a:buChar char="•"/>
            </a:pPr>
            <a:r>
              <a:rPr lang="en-GB" sz="1400" b="0" i="0" u="none" strike="noStrike" baseline="0" dirty="0">
                <a:solidFill>
                  <a:srgbClr val="000000"/>
                </a:solidFill>
                <a:latin typeface="Calibri" panose="020F0502020204030204" pitchFamily="34" charset="0"/>
              </a:rPr>
              <a:t>Cooling Plate-reference process (thickness </a:t>
            </a:r>
            <a:r>
              <a:rPr lang="en-GB" sz="1400" b="0" i="0" u="none" strike="noStrike" baseline="0" dirty="0">
                <a:solidFill>
                  <a:srgbClr val="C00000"/>
                </a:solidFill>
                <a:latin typeface="Calibri" panose="020F0502020204030204" pitchFamily="34" charset="0"/>
              </a:rPr>
              <a:t>6.5 </a:t>
            </a:r>
            <a:r>
              <a:rPr lang="en-GB" sz="1400" b="0" i="0" u="none" strike="noStrike" baseline="0" dirty="0">
                <a:solidFill>
                  <a:srgbClr val="000000"/>
                </a:solidFill>
                <a:latin typeface="Calibri" panose="020F0502020204030204" pitchFamily="34" charset="0"/>
              </a:rPr>
              <a:t>mm)</a:t>
            </a:r>
          </a:p>
          <a:p>
            <a:pPr marL="285750" indent="-285750">
              <a:buFont typeface="Arial" panose="020B0604020202020204" pitchFamily="34" charset="0"/>
              <a:buChar char="•"/>
            </a:pPr>
            <a:r>
              <a:rPr lang="en-GB" sz="1400" b="0" i="0" u="none" strike="noStrike" baseline="0" dirty="0">
                <a:solidFill>
                  <a:srgbClr val="000000"/>
                </a:solidFill>
                <a:latin typeface="Calibri" panose="020F0502020204030204" pitchFamily="34" charset="0"/>
              </a:rPr>
              <a:t>Stiffening Plates(thickness </a:t>
            </a:r>
            <a:r>
              <a:rPr lang="en-GB" sz="1400" b="0" i="0" u="none" strike="noStrike" baseline="0" dirty="0">
                <a:solidFill>
                  <a:srgbClr val="C00000"/>
                </a:solidFill>
                <a:latin typeface="Calibri" panose="020F0502020204030204" pitchFamily="34" charset="0"/>
              </a:rPr>
              <a:t>11 </a:t>
            </a:r>
            <a:r>
              <a:rPr lang="en-GB" sz="1400" b="0" i="0" u="none" strike="noStrike" baseline="0" dirty="0">
                <a:solidFill>
                  <a:srgbClr val="000000"/>
                </a:solidFill>
                <a:latin typeface="Calibri" panose="020F0502020204030204" pitchFamily="34" charset="0"/>
              </a:rPr>
              <a:t>mm)</a:t>
            </a:r>
          </a:p>
          <a:p>
            <a:pPr marL="285750" indent="-285750">
              <a:buFont typeface="Arial" panose="020B0604020202020204" pitchFamily="34" charset="0"/>
              <a:buChar char="•"/>
            </a:pPr>
            <a:r>
              <a:rPr lang="en-GB" sz="1400" b="0" i="0" u="none" strike="noStrike" baseline="0" dirty="0">
                <a:solidFill>
                  <a:srgbClr val="000000"/>
                </a:solidFill>
                <a:latin typeface="Calibri" panose="020F0502020204030204" pitchFamily="34" charset="0"/>
              </a:rPr>
              <a:t>Side Caps / First wall (thickness </a:t>
            </a:r>
            <a:r>
              <a:rPr lang="en-GB" sz="1400" b="0" i="0" u="none" strike="noStrike" baseline="0" dirty="0">
                <a:solidFill>
                  <a:srgbClr val="C00000"/>
                </a:solidFill>
                <a:latin typeface="Calibri" panose="020F0502020204030204" pitchFamily="34" charset="0"/>
              </a:rPr>
              <a:t>30 </a:t>
            </a:r>
            <a:r>
              <a:rPr lang="en-GB" sz="1400" b="0" i="0" u="none" strike="noStrike" baseline="0" dirty="0">
                <a:solidFill>
                  <a:srgbClr val="000000"/>
                </a:solidFill>
                <a:latin typeface="Calibri" panose="020F0502020204030204" pitchFamily="34" charset="0"/>
              </a:rPr>
              <a:t>mm)</a:t>
            </a:r>
          </a:p>
          <a:p>
            <a:r>
              <a:rPr lang="en-GB" sz="1600" b="1" i="0" u="none" strike="noStrike" baseline="0" dirty="0">
                <a:solidFill>
                  <a:srgbClr val="C00000"/>
                </a:solidFill>
                <a:latin typeface="Calibri" panose="020F0502020204030204" pitchFamily="34" charset="0"/>
              </a:rPr>
              <a:t>Tungsten Inert Gas (TIG) welding</a:t>
            </a:r>
            <a:r>
              <a:rPr lang="en-GB" sz="1400" dirty="0">
                <a:solidFill>
                  <a:srgbClr val="000000"/>
                </a:solidFill>
                <a:latin typeface="Calibri" panose="020F0502020204030204" pitchFamily="34" charset="0"/>
              </a:rPr>
              <a:t> </a:t>
            </a:r>
            <a:r>
              <a:rPr lang="en-GB" sz="1400" b="0" i="0" u="none" strike="noStrike" baseline="0" dirty="0">
                <a:solidFill>
                  <a:srgbClr val="000000"/>
                </a:solidFill>
                <a:latin typeface="Calibri" panose="020F0502020204030204" pitchFamily="34" charset="0"/>
              </a:rPr>
              <a:t>with and without filler material </a:t>
            </a:r>
          </a:p>
          <a:p>
            <a:pPr marL="285750" indent="-285750">
              <a:buFont typeface="Arial" panose="020B0604020202020204" pitchFamily="34" charset="0"/>
              <a:buChar char="•"/>
            </a:pPr>
            <a:r>
              <a:rPr lang="en-GB" sz="1400" dirty="0">
                <a:solidFill>
                  <a:srgbClr val="000000"/>
                </a:solidFill>
                <a:latin typeface="Calibri" panose="020F0502020204030204" pitchFamily="34" charset="0"/>
              </a:rPr>
              <a:t>TBM box assembly (</a:t>
            </a:r>
            <a:r>
              <a:rPr lang="en-GB" sz="1400" dirty="0">
                <a:solidFill>
                  <a:srgbClr val="C00000"/>
                </a:solidFill>
                <a:latin typeface="Calibri" panose="020F0502020204030204" pitchFamily="34" charset="0"/>
              </a:rPr>
              <a:t>30 </a:t>
            </a:r>
            <a:r>
              <a:rPr lang="en-GB" sz="1400" dirty="0">
                <a:solidFill>
                  <a:srgbClr val="000000"/>
                </a:solidFill>
                <a:latin typeface="Calibri" panose="020F0502020204030204" pitchFamily="34" charset="0"/>
              </a:rPr>
              <a:t>mm)</a:t>
            </a:r>
            <a:endParaRPr lang="en-GB" sz="1400" b="0" i="0" u="none" strike="noStrike" baseline="0" dirty="0">
              <a:solidFill>
                <a:srgbClr val="000000"/>
              </a:solidFill>
              <a:latin typeface="Calibri" panose="020F0502020204030204" pitchFamily="34" charset="0"/>
            </a:endParaRPr>
          </a:p>
          <a:p>
            <a:r>
              <a:rPr lang="en-GB" sz="1600" b="1" i="0" u="none" strike="noStrike" baseline="0" dirty="0">
                <a:solidFill>
                  <a:srgbClr val="C00000"/>
                </a:solidFill>
                <a:latin typeface="Calibri" panose="020F0502020204030204" pitchFamily="34" charset="0"/>
              </a:rPr>
              <a:t>2-step HIP process – low pressure &amp; high pressure HIP</a:t>
            </a:r>
            <a:endParaRPr lang="en-GB" sz="1600" b="0" i="0" u="none" strike="noStrike" baseline="0" dirty="0">
              <a:solidFill>
                <a:srgbClr val="C00000"/>
              </a:solidFill>
              <a:latin typeface="Calibri" panose="020F0502020204030204" pitchFamily="34" charset="0"/>
            </a:endParaRPr>
          </a:p>
          <a:p>
            <a:pPr marL="285750" indent="-285750">
              <a:buFont typeface="Arial" panose="020B0604020202020204" pitchFamily="34" charset="0"/>
              <a:buChar char="•"/>
            </a:pPr>
            <a:r>
              <a:rPr lang="en-GB" sz="1400" b="0" i="0" u="none" strike="noStrike" baseline="0" dirty="0">
                <a:solidFill>
                  <a:srgbClr val="000000"/>
                </a:solidFill>
                <a:latin typeface="Calibri" panose="020F0502020204030204" pitchFamily="34" charset="0"/>
              </a:rPr>
              <a:t>Cooling Plate – alternative process</a:t>
            </a:r>
          </a:p>
          <a:p>
            <a:pPr marL="285750" indent="-285750">
              <a:buFont typeface="Arial" panose="020B0604020202020204" pitchFamily="34" charset="0"/>
              <a:buChar char="•"/>
            </a:pPr>
            <a:r>
              <a:rPr lang="en-GB" sz="1400" b="0" i="0" u="none" strike="noStrike" baseline="0" dirty="0">
                <a:solidFill>
                  <a:srgbClr val="000000"/>
                </a:solidFill>
                <a:latin typeface="Calibri" panose="020F0502020204030204" pitchFamily="34" charset="0"/>
              </a:rPr>
              <a:t>TBM box First Wall – alternative process</a:t>
            </a:r>
          </a:p>
          <a:p>
            <a:r>
              <a:rPr lang="en-GB" sz="1600" b="1" i="0" u="none" strike="noStrike" baseline="0" dirty="0">
                <a:solidFill>
                  <a:srgbClr val="C00000"/>
                </a:solidFill>
                <a:latin typeface="Calibri" panose="020F0502020204030204" pitchFamily="34" charset="0"/>
              </a:rPr>
              <a:t>Drilling + Spark erosion + Bending </a:t>
            </a:r>
            <a:endParaRPr lang="en-GB" sz="1600" b="0" i="0" u="none" strike="noStrike" baseline="0" dirty="0">
              <a:solidFill>
                <a:srgbClr val="000000"/>
              </a:solidFill>
              <a:latin typeface="Calibri" panose="020F0502020204030204" pitchFamily="34" charset="0"/>
            </a:endParaRPr>
          </a:p>
        </p:txBody>
      </p:sp>
      <p:pic>
        <p:nvPicPr>
          <p:cNvPr id="12" name="Picture 11">
            <a:extLst>
              <a:ext uri="{FF2B5EF4-FFF2-40B4-BE49-F238E27FC236}">
                <a16:creationId xmlns:a16="http://schemas.microsoft.com/office/drawing/2014/main" id="{E3EFEC86-273F-7CF9-E71C-02D6200990D5}"/>
              </a:ext>
            </a:extLst>
          </p:cNvPr>
          <p:cNvPicPr>
            <a:picLocks noChangeAspect="1"/>
          </p:cNvPicPr>
          <p:nvPr/>
        </p:nvPicPr>
        <p:blipFill>
          <a:blip r:embed="rId3"/>
          <a:stretch>
            <a:fillRect/>
          </a:stretch>
        </p:blipFill>
        <p:spPr>
          <a:xfrm>
            <a:off x="346863" y="1916487"/>
            <a:ext cx="3006762" cy="1627780"/>
          </a:xfrm>
          <a:prstGeom prst="rect">
            <a:avLst/>
          </a:prstGeom>
        </p:spPr>
      </p:pic>
      <p:pic>
        <p:nvPicPr>
          <p:cNvPr id="14" name="Picture 13">
            <a:extLst>
              <a:ext uri="{FF2B5EF4-FFF2-40B4-BE49-F238E27FC236}">
                <a16:creationId xmlns:a16="http://schemas.microsoft.com/office/drawing/2014/main" id="{A1731D4A-3E57-1F8D-6A9B-0CDF97B58E7F}"/>
              </a:ext>
            </a:extLst>
          </p:cNvPr>
          <p:cNvPicPr>
            <a:picLocks noChangeAspect="1"/>
          </p:cNvPicPr>
          <p:nvPr/>
        </p:nvPicPr>
        <p:blipFill>
          <a:blip r:embed="rId4"/>
          <a:stretch>
            <a:fillRect/>
          </a:stretch>
        </p:blipFill>
        <p:spPr>
          <a:xfrm>
            <a:off x="3833181" y="1921165"/>
            <a:ext cx="2391440" cy="2065820"/>
          </a:xfrm>
          <a:prstGeom prst="rect">
            <a:avLst/>
          </a:prstGeom>
        </p:spPr>
      </p:pic>
      <p:pic>
        <p:nvPicPr>
          <p:cNvPr id="16" name="Picture 15">
            <a:extLst>
              <a:ext uri="{FF2B5EF4-FFF2-40B4-BE49-F238E27FC236}">
                <a16:creationId xmlns:a16="http://schemas.microsoft.com/office/drawing/2014/main" id="{814674ED-B422-3DB1-CD51-5478E9ECDA16}"/>
              </a:ext>
            </a:extLst>
          </p:cNvPr>
          <p:cNvPicPr>
            <a:picLocks noChangeAspect="1"/>
          </p:cNvPicPr>
          <p:nvPr/>
        </p:nvPicPr>
        <p:blipFill>
          <a:blip r:embed="rId5"/>
          <a:srcRect l="870"/>
          <a:stretch/>
        </p:blipFill>
        <p:spPr>
          <a:xfrm>
            <a:off x="3478036" y="4247218"/>
            <a:ext cx="3101729" cy="1903065"/>
          </a:xfrm>
          <a:prstGeom prst="rect">
            <a:avLst/>
          </a:prstGeom>
        </p:spPr>
      </p:pic>
      <p:sp>
        <p:nvSpPr>
          <p:cNvPr id="19" name="TextBox 18">
            <a:extLst>
              <a:ext uri="{FF2B5EF4-FFF2-40B4-BE49-F238E27FC236}">
                <a16:creationId xmlns:a16="http://schemas.microsoft.com/office/drawing/2014/main" id="{7DAC52F1-3623-D3CE-53C6-646BE1C3D5C6}"/>
              </a:ext>
            </a:extLst>
          </p:cNvPr>
          <p:cNvSpPr txBox="1"/>
          <p:nvPr/>
        </p:nvSpPr>
        <p:spPr>
          <a:xfrm>
            <a:off x="6830946" y="3676145"/>
            <a:ext cx="5075304" cy="646331"/>
          </a:xfrm>
          <a:prstGeom prst="rect">
            <a:avLst/>
          </a:prstGeom>
          <a:noFill/>
        </p:spPr>
        <p:txBody>
          <a:bodyPr wrap="square">
            <a:spAutoFit/>
          </a:bodyPr>
          <a:lstStyle/>
          <a:p>
            <a:pPr algn="ctr"/>
            <a:r>
              <a:rPr lang="en-GB" b="1" dirty="0">
                <a:solidFill>
                  <a:srgbClr val="1F497D"/>
                </a:solidFill>
              </a:rPr>
              <a:t>EUROfusion WPMAT/MAT-TBM:</a:t>
            </a:r>
            <a:br>
              <a:rPr lang="en-GB" b="1" dirty="0">
                <a:solidFill>
                  <a:srgbClr val="1F497D"/>
                </a:solidFill>
              </a:rPr>
            </a:br>
            <a:r>
              <a:rPr lang="en-GB" dirty="0">
                <a:solidFill>
                  <a:srgbClr val="1F497D"/>
                </a:solidFill>
              </a:rPr>
              <a:t>characterization of Welding Joint properties</a:t>
            </a:r>
          </a:p>
        </p:txBody>
      </p:sp>
      <p:sp>
        <p:nvSpPr>
          <p:cNvPr id="20" name="Arrow: Down 19">
            <a:extLst>
              <a:ext uri="{FF2B5EF4-FFF2-40B4-BE49-F238E27FC236}">
                <a16:creationId xmlns:a16="http://schemas.microsoft.com/office/drawing/2014/main" id="{BEB3C259-1CF2-35F6-5245-3C76CC1D4369}"/>
              </a:ext>
            </a:extLst>
          </p:cNvPr>
          <p:cNvSpPr/>
          <p:nvPr/>
        </p:nvSpPr>
        <p:spPr>
          <a:xfrm>
            <a:off x="9124758" y="3486884"/>
            <a:ext cx="487680" cy="24714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DC4A0B4F-D93B-27F0-F61F-327F61FB45C5}"/>
              </a:ext>
            </a:extLst>
          </p:cNvPr>
          <p:cNvSpPr txBox="1"/>
          <p:nvPr/>
        </p:nvSpPr>
        <p:spPr>
          <a:xfrm>
            <a:off x="3286006" y="6164425"/>
            <a:ext cx="1552247" cy="306467"/>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200" b="1" i="1" dirty="0">
                <a:sym typeface="Wingdings" panose="05000000000000000000" pitchFamily="2" charset="2"/>
              </a:rPr>
              <a:t> </a:t>
            </a:r>
            <a:r>
              <a:rPr lang="en-US" sz="1200" b="1" i="1" dirty="0"/>
              <a:t>02F1I, M. </a:t>
            </a:r>
            <a:r>
              <a:rPr lang="en-US" sz="1200" b="1" i="1" dirty="0" err="1"/>
              <a:t>Zmitko</a:t>
            </a:r>
            <a:endParaRPr lang="en-GB" sz="1200" b="1" i="1" dirty="0"/>
          </a:p>
        </p:txBody>
      </p:sp>
      <p:pic>
        <p:nvPicPr>
          <p:cNvPr id="6" name="Picture 5">
            <a:extLst>
              <a:ext uri="{FF2B5EF4-FFF2-40B4-BE49-F238E27FC236}">
                <a16:creationId xmlns:a16="http://schemas.microsoft.com/office/drawing/2014/main" id="{4FCEFBD5-856C-85C9-BCF8-706156654E6C}"/>
              </a:ext>
            </a:extLst>
          </p:cNvPr>
          <p:cNvPicPr>
            <a:picLocks noChangeAspect="1"/>
          </p:cNvPicPr>
          <p:nvPr/>
        </p:nvPicPr>
        <p:blipFill>
          <a:blip r:embed="rId6"/>
          <a:stretch>
            <a:fillRect/>
          </a:stretch>
        </p:blipFill>
        <p:spPr>
          <a:xfrm>
            <a:off x="234616" y="3867070"/>
            <a:ext cx="1740253" cy="2327046"/>
          </a:xfrm>
          <a:prstGeom prst="rect">
            <a:avLst/>
          </a:prstGeom>
        </p:spPr>
      </p:pic>
      <p:pic>
        <p:nvPicPr>
          <p:cNvPr id="11" name="Picture 10">
            <a:extLst>
              <a:ext uri="{FF2B5EF4-FFF2-40B4-BE49-F238E27FC236}">
                <a16:creationId xmlns:a16="http://schemas.microsoft.com/office/drawing/2014/main" id="{604D8E98-B8F4-548D-6814-66E3E51DD9D1}"/>
              </a:ext>
            </a:extLst>
          </p:cNvPr>
          <p:cNvPicPr>
            <a:picLocks noChangeAspect="1"/>
          </p:cNvPicPr>
          <p:nvPr/>
        </p:nvPicPr>
        <p:blipFill>
          <a:blip r:embed="rId7"/>
          <a:stretch>
            <a:fillRect/>
          </a:stretch>
        </p:blipFill>
        <p:spPr>
          <a:xfrm>
            <a:off x="2097973" y="3904777"/>
            <a:ext cx="1064929" cy="2348800"/>
          </a:xfrm>
          <a:prstGeom prst="rect">
            <a:avLst/>
          </a:prstGeom>
        </p:spPr>
      </p:pic>
      <p:sp>
        <p:nvSpPr>
          <p:cNvPr id="15" name="Rectangle 14">
            <a:extLst>
              <a:ext uri="{FF2B5EF4-FFF2-40B4-BE49-F238E27FC236}">
                <a16:creationId xmlns:a16="http://schemas.microsoft.com/office/drawing/2014/main" id="{98886F37-1A45-DD1B-D57C-0255A2D7F0DE}"/>
              </a:ext>
            </a:extLst>
          </p:cNvPr>
          <p:cNvSpPr/>
          <p:nvPr/>
        </p:nvSpPr>
        <p:spPr>
          <a:xfrm>
            <a:off x="846162" y="3586022"/>
            <a:ext cx="1740253" cy="2769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TIG welding robot</a:t>
            </a:r>
            <a:endParaRPr lang="en-GB" sz="1400" dirty="0"/>
          </a:p>
        </p:txBody>
      </p:sp>
      <p:sp>
        <p:nvSpPr>
          <p:cNvPr id="5" name="Footer Placeholder 2">
            <a:extLst>
              <a:ext uri="{FF2B5EF4-FFF2-40B4-BE49-F238E27FC236}">
                <a16:creationId xmlns:a16="http://schemas.microsoft.com/office/drawing/2014/main" id="{642CE6AC-5563-456A-10B2-B3E05D361DF4}"/>
              </a:ext>
            </a:extLst>
          </p:cNvPr>
          <p:cNvSpPr>
            <a:spLocks noGrp="1"/>
          </p:cNvSpPr>
          <p:nvPr>
            <p:ph type="ftr" sz="quarter" idx="11"/>
          </p:nvPr>
        </p:nvSpPr>
        <p:spPr>
          <a:xfrm>
            <a:off x="825623" y="6555770"/>
            <a:ext cx="3930793" cy="3296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mn-ea"/>
                <a:cs typeface="+mn-cs"/>
              </a:rPr>
              <a:t>G. Aiello | ICFRM-22 | 28 Sep. - 3 Oct. 2025, Shizuoka, Japan</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3069B21C-235B-4605-4924-1AED4C7BB4B3}"/>
              </a:ext>
            </a:extLst>
          </p:cNvPr>
          <p:cNvSpPr txBox="1"/>
          <p:nvPr/>
        </p:nvSpPr>
        <p:spPr>
          <a:xfrm>
            <a:off x="10244425" y="3293256"/>
            <a:ext cx="1816919" cy="306467"/>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200" b="1" i="1" dirty="0">
                <a:sym typeface="Wingdings" panose="05000000000000000000" pitchFamily="2" charset="2"/>
              </a:rPr>
              <a:t> </a:t>
            </a:r>
            <a:r>
              <a:rPr lang="en-US" sz="1200" b="1" i="1" dirty="0"/>
              <a:t>01PL2, D. Terentyev</a:t>
            </a:r>
            <a:endParaRPr lang="en-GB" sz="1200" b="1" i="1" dirty="0"/>
          </a:p>
        </p:txBody>
      </p:sp>
    </p:spTree>
    <p:extLst>
      <p:ext uri="{BB962C8B-B14F-4D97-AF65-F5344CB8AC3E}">
        <p14:creationId xmlns:p14="http://schemas.microsoft.com/office/powerpoint/2010/main" val="427210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2A922-36CB-F454-5878-D8F6E6EC282A}"/>
              </a:ext>
            </a:extLst>
          </p:cNvPr>
          <p:cNvSpPr>
            <a:spLocks noGrp="1"/>
          </p:cNvSpPr>
          <p:nvPr>
            <p:ph type="title"/>
          </p:nvPr>
        </p:nvSpPr>
        <p:spPr>
          <a:xfrm>
            <a:off x="983431" y="192515"/>
            <a:ext cx="10688615" cy="457200"/>
          </a:xfrm>
        </p:spPr>
        <p:txBody>
          <a:bodyPr/>
          <a:lstStyle/>
          <a:p>
            <a:r>
              <a:rPr lang="en-US" dirty="0"/>
              <a:t>The DEMO Design Criteria for In-Vessel components in EUROfusion</a:t>
            </a:r>
            <a:endParaRPr lang="en-GB" dirty="0"/>
          </a:p>
        </p:txBody>
      </p:sp>
      <p:sp>
        <p:nvSpPr>
          <p:cNvPr id="4" name="Slide Number Placeholder 3">
            <a:extLst>
              <a:ext uri="{FF2B5EF4-FFF2-40B4-BE49-F238E27FC236}">
                <a16:creationId xmlns:a16="http://schemas.microsoft.com/office/drawing/2014/main" id="{977BC3E8-1774-D203-68AD-7022BA39F394}"/>
              </a:ext>
            </a:extLst>
          </p:cNvPr>
          <p:cNvSpPr>
            <a:spLocks noGrp="1"/>
          </p:cNvSpPr>
          <p:nvPr>
            <p:ph type="sldNum" sz="quarter" idx="12"/>
          </p:nvPr>
        </p:nvSpPr>
        <p:spPr/>
        <p:txBody>
          <a:bodyPr/>
          <a:lstStyle/>
          <a:p>
            <a:fld id="{6A6D9FA1-99C7-4910-8E32-B85D378B0060}" type="slidenum">
              <a:rPr lang="en-GB" smtClean="0">
                <a:solidFill>
                  <a:prstClr val="white"/>
                </a:solidFill>
              </a:rPr>
              <a:pPr/>
              <a:t>7</a:t>
            </a:fld>
            <a:endParaRPr lang="en-GB" dirty="0">
              <a:solidFill>
                <a:prstClr val="white"/>
              </a:solidFill>
            </a:endParaRPr>
          </a:p>
        </p:txBody>
      </p:sp>
      <p:sp>
        <p:nvSpPr>
          <p:cNvPr id="6" name="TextBox 5">
            <a:extLst>
              <a:ext uri="{FF2B5EF4-FFF2-40B4-BE49-F238E27FC236}">
                <a16:creationId xmlns:a16="http://schemas.microsoft.com/office/drawing/2014/main" id="{07866123-80A4-2219-0717-4C53A5DE9701}"/>
              </a:ext>
            </a:extLst>
          </p:cNvPr>
          <p:cNvSpPr txBox="1"/>
          <p:nvPr/>
        </p:nvSpPr>
        <p:spPr>
          <a:xfrm>
            <a:off x="720080" y="1014293"/>
            <a:ext cx="10860101" cy="5878532"/>
          </a:xfrm>
          <a:prstGeom prst="rect">
            <a:avLst/>
          </a:prstGeom>
          <a:noFill/>
        </p:spPr>
        <p:txBody>
          <a:bodyPr wrap="square" rtlCol="0">
            <a:spAutoFit/>
          </a:bodyPr>
          <a:lstStyle/>
          <a:p>
            <a:pPr marL="457200" indent="-457200">
              <a:buFont typeface="Arial" panose="020B0604020202020204" pitchFamily="34" charset="0"/>
              <a:buChar char="•"/>
            </a:pPr>
            <a:r>
              <a:rPr lang="en-GB" dirty="0"/>
              <a:t>The DDC-IC will be a </a:t>
            </a:r>
            <a:r>
              <a:rPr lang="en-GB" b="1" dirty="0"/>
              <a:t>fully integrated guideline adopting inelastic design procedure </a:t>
            </a:r>
            <a:r>
              <a:rPr lang="en-GB" dirty="0"/>
              <a:t>supported by advanced FE based assessment approaches </a:t>
            </a:r>
            <a:r>
              <a:rPr lang="en-US" dirty="0"/>
              <a:t>to </a:t>
            </a:r>
            <a:r>
              <a:rPr lang="en-US" b="1" dirty="0"/>
              <a:t>avoid relying on (over)conservative margins</a:t>
            </a:r>
            <a:r>
              <a:rPr lang="en-US" b="1" dirty="0">
                <a:solidFill>
                  <a:srgbClr val="0070C0"/>
                </a:solidFill>
              </a:rPr>
              <a:t> </a:t>
            </a:r>
            <a:r>
              <a:rPr lang="en-US" dirty="0"/>
              <a:t>associated with elastic design methods.</a:t>
            </a:r>
          </a:p>
          <a:p>
            <a:pPr algn="l"/>
            <a:endParaRPr lang="en-US" dirty="0"/>
          </a:p>
          <a:p>
            <a:pPr marL="457200" indent="-457200" algn="l">
              <a:buFont typeface="Arial" panose="020B0604020202020204" pitchFamily="34" charset="0"/>
              <a:buChar char="•"/>
            </a:pPr>
            <a:r>
              <a:rPr lang="en-US" dirty="0"/>
              <a:t>Is not meant to be a stand-alone code but to provide </a:t>
            </a:r>
            <a:r>
              <a:rPr lang="en-US" b="1" dirty="0"/>
              <a:t>links and guidelines to apply existing C&amp;S (ASME, SDC-IC, RCC-MRx).</a:t>
            </a:r>
          </a:p>
          <a:p>
            <a:pPr algn="l"/>
            <a:endParaRPr lang="en-US" dirty="0"/>
          </a:p>
          <a:p>
            <a:pPr marL="457200" indent="-457200">
              <a:buFont typeface="Arial" panose="020B0604020202020204" pitchFamily="34" charset="0"/>
              <a:buChar char="•"/>
            </a:pPr>
            <a:r>
              <a:rPr lang="en-US" dirty="0"/>
              <a:t>Provide </a:t>
            </a:r>
            <a:r>
              <a:rPr lang="en-US" b="1" dirty="0"/>
              <a:t>complementary or alternative design rules </a:t>
            </a:r>
            <a:r>
              <a:rPr lang="en-US" dirty="0"/>
              <a:t>to cover gaps in existing C&amp;S. </a:t>
            </a:r>
          </a:p>
          <a:p>
            <a:pPr marL="457200" indent="-457200" algn="l">
              <a:buFont typeface="Arial" panose="020B0604020202020204" pitchFamily="34" charset="0"/>
              <a:buChar char="•"/>
            </a:pPr>
            <a:endParaRPr lang="en-US" dirty="0"/>
          </a:p>
          <a:p>
            <a:pPr marL="457200" indent="-457200">
              <a:buFont typeface="Arial" panose="020B0604020202020204" pitchFamily="34" charset="0"/>
              <a:buChar char="•"/>
            </a:pPr>
            <a:r>
              <a:rPr lang="en-US" b="1" dirty="0"/>
              <a:t>Provide design </a:t>
            </a:r>
            <a:r>
              <a:rPr lang="en-US" b="1" dirty="0" err="1"/>
              <a:t>allowables</a:t>
            </a:r>
            <a:r>
              <a:rPr lang="en-US" b="1" dirty="0"/>
              <a:t> and material properties </a:t>
            </a:r>
            <a:r>
              <a:rPr lang="en-US" dirty="0"/>
              <a:t>for fusion-relevant materials and DEMO loading conditions (in particular neutron irradiation) in parallel with the development of specific </a:t>
            </a:r>
            <a:r>
              <a:rPr lang="en-US" b="1" dirty="0"/>
              <a:t>Material Properties Handbook.</a:t>
            </a:r>
          </a:p>
          <a:p>
            <a:pPr marL="457200" indent="-457200" algn="l">
              <a:buFont typeface="Arial" panose="020B0604020202020204" pitchFamily="34" charset="0"/>
              <a:buChar char="•"/>
            </a:pPr>
            <a:endParaRPr lang="en-US" sz="2000" dirty="0"/>
          </a:p>
          <a:p>
            <a:pPr marL="457200" indent="-457200" algn="l">
              <a:buFont typeface="Wingdings" panose="05000000000000000000" pitchFamily="2" charset="2"/>
              <a:buChar char="Ø"/>
            </a:pPr>
            <a:r>
              <a:rPr lang="en-US" sz="2000" b="1" dirty="0">
                <a:solidFill>
                  <a:srgbClr val="1F497D"/>
                </a:solidFill>
              </a:rPr>
              <a:t>Introduce an alternative damage classification methodology tailoring the damage limits for each specific failure mode to the required functionality of the component in the different plant states.</a:t>
            </a:r>
          </a:p>
          <a:p>
            <a:pPr marL="457200" indent="-457200" algn="l">
              <a:buFont typeface="Wingdings" panose="05000000000000000000" pitchFamily="2" charset="2"/>
              <a:buChar char="Ø"/>
            </a:pPr>
            <a:endParaRPr lang="en-US" sz="2000" b="1" dirty="0"/>
          </a:p>
          <a:p>
            <a:pPr marL="457200" indent="-457200" algn="l">
              <a:buFont typeface="Wingdings" panose="05000000000000000000" pitchFamily="2" charset="2"/>
              <a:buChar char="Ø"/>
            </a:pPr>
            <a:r>
              <a:rPr lang="en-US" sz="2000" b="1" dirty="0">
                <a:solidFill>
                  <a:srgbClr val="1F497D"/>
                </a:solidFill>
              </a:rPr>
              <a:t>Provide specific sections for selected components to instruct designers on the methodology to follow, i.e. tailored components’ Design Specifications</a:t>
            </a:r>
          </a:p>
          <a:p>
            <a:pPr marL="457200" indent="-457200" algn="l">
              <a:buFont typeface="Arial" panose="020B0604020202020204" pitchFamily="34" charset="0"/>
              <a:buChar char="•"/>
            </a:pPr>
            <a:endParaRPr lang="en-US" sz="2000" dirty="0"/>
          </a:p>
          <a:p>
            <a:pPr marL="457200" indent="-457200" algn="l">
              <a:buFont typeface="Arial" panose="020B0604020202020204" pitchFamily="34" charset="0"/>
              <a:buChar char="•"/>
            </a:pPr>
            <a:endParaRPr lang="en-GB" sz="2000" b="1" dirty="0"/>
          </a:p>
        </p:txBody>
      </p:sp>
      <p:sp>
        <p:nvSpPr>
          <p:cNvPr id="5" name="Footer Placeholder 2">
            <a:extLst>
              <a:ext uri="{FF2B5EF4-FFF2-40B4-BE49-F238E27FC236}">
                <a16:creationId xmlns:a16="http://schemas.microsoft.com/office/drawing/2014/main" id="{E118A86E-D77C-FAB0-0989-64E17AAE3B01}"/>
              </a:ext>
            </a:extLst>
          </p:cNvPr>
          <p:cNvSpPr>
            <a:spLocks noGrp="1"/>
          </p:cNvSpPr>
          <p:nvPr>
            <p:ph type="ftr" sz="quarter" idx="11"/>
          </p:nvPr>
        </p:nvSpPr>
        <p:spPr>
          <a:xfrm>
            <a:off x="825623" y="6555770"/>
            <a:ext cx="3930793" cy="3296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mn-ea"/>
                <a:cs typeface="+mn-cs"/>
              </a:rPr>
              <a:t>G. Aiello | ICFRM-22 | 28 Sep. - 3 Oct. 2025, Shizuoka, Japan</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9577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CA46C-6F4D-28AC-DD5D-BC3CAC5B1169}"/>
              </a:ext>
            </a:extLst>
          </p:cNvPr>
          <p:cNvSpPr>
            <a:spLocks noGrp="1"/>
          </p:cNvSpPr>
          <p:nvPr>
            <p:ph type="title"/>
          </p:nvPr>
        </p:nvSpPr>
        <p:spPr/>
        <p:txBody>
          <a:bodyPr/>
          <a:lstStyle/>
          <a:p>
            <a:r>
              <a:rPr lang="en-US" dirty="0"/>
              <a:t>The DDC-IC structure</a:t>
            </a:r>
            <a:endParaRPr lang="en-GB" dirty="0"/>
          </a:p>
        </p:txBody>
      </p:sp>
      <p:sp>
        <p:nvSpPr>
          <p:cNvPr id="4" name="Slide Number Placeholder 3">
            <a:extLst>
              <a:ext uri="{FF2B5EF4-FFF2-40B4-BE49-F238E27FC236}">
                <a16:creationId xmlns:a16="http://schemas.microsoft.com/office/drawing/2014/main" id="{B751C82D-0181-F62A-317C-7EC9A1401462}"/>
              </a:ext>
            </a:extLst>
          </p:cNvPr>
          <p:cNvSpPr>
            <a:spLocks noGrp="1"/>
          </p:cNvSpPr>
          <p:nvPr>
            <p:ph type="sldNum" sz="quarter" idx="12"/>
          </p:nvPr>
        </p:nvSpPr>
        <p:spPr/>
        <p:txBody>
          <a:bodyPr/>
          <a:lstStyle/>
          <a:p>
            <a:fld id="{6A6D9FA1-99C7-4910-8E32-B85D378B0060}" type="slidenum">
              <a:rPr lang="en-GB" smtClean="0">
                <a:solidFill>
                  <a:prstClr val="white"/>
                </a:solidFill>
              </a:rPr>
              <a:pPr/>
              <a:t>8</a:t>
            </a:fld>
            <a:endParaRPr lang="en-GB" dirty="0">
              <a:solidFill>
                <a:prstClr val="white"/>
              </a:solidFill>
            </a:endParaRPr>
          </a:p>
        </p:txBody>
      </p:sp>
      <p:pic>
        <p:nvPicPr>
          <p:cNvPr id="5" name="Picture 4">
            <a:extLst>
              <a:ext uri="{FF2B5EF4-FFF2-40B4-BE49-F238E27FC236}">
                <a16:creationId xmlns:a16="http://schemas.microsoft.com/office/drawing/2014/main" id="{BBF57234-7F06-241F-69CD-40B3046C211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156" y="844790"/>
            <a:ext cx="10947149" cy="5449317"/>
          </a:xfrm>
          <a:prstGeom prst="rect">
            <a:avLst/>
          </a:prstGeom>
          <a:noFill/>
        </p:spPr>
      </p:pic>
      <p:sp>
        <p:nvSpPr>
          <p:cNvPr id="6" name="Footer Placeholder 2">
            <a:extLst>
              <a:ext uri="{FF2B5EF4-FFF2-40B4-BE49-F238E27FC236}">
                <a16:creationId xmlns:a16="http://schemas.microsoft.com/office/drawing/2014/main" id="{7CEF5F92-984C-5B27-CE7D-864561D55934}"/>
              </a:ext>
            </a:extLst>
          </p:cNvPr>
          <p:cNvSpPr>
            <a:spLocks noGrp="1"/>
          </p:cNvSpPr>
          <p:nvPr>
            <p:ph type="ftr" sz="quarter" idx="11"/>
          </p:nvPr>
        </p:nvSpPr>
        <p:spPr>
          <a:xfrm>
            <a:off x="825623" y="6555770"/>
            <a:ext cx="3930793" cy="3296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mn-ea"/>
                <a:cs typeface="+mn-cs"/>
              </a:rPr>
              <a:t>G. Aiello | ICFRM-22 | 28 Sep. - 3 Oct. 2025, Shizuoka, Japan</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38032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106C4-00FD-3A95-BA51-2DFAB6C0BB87}"/>
              </a:ext>
            </a:extLst>
          </p:cNvPr>
          <p:cNvSpPr>
            <a:spLocks noGrp="1"/>
          </p:cNvSpPr>
          <p:nvPr>
            <p:ph type="title"/>
          </p:nvPr>
        </p:nvSpPr>
        <p:spPr/>
        <p:txBody>
          <a:bodyPr/>
          <a:lstStyle/>
          <a:p>
            <a:r>
              <a:rPr lang="en-US" dirty="0"/>
              <a:t>Development and validation of </a:t>
            </a:r>
            <a:r>
              <a:rPr lang="en-US" i="1" u="sng" dirty="0"/>
              <a:t>constitutive material models</a:t>
            </a:r>
            <a:endParaRPr lang="en-GB" i="1" u="sng" dirty="0"/>
          </a:p>
        </p:txBody>
      </p:sp>
      <p:sp>
        <p:nvSpPr>
          <p:cNvPr id="4" name="Slide Number Placeholder 3">
            <a:extLst>
              <a:ext uri="{FF2B5EF4-FFF2-40B4-BE49-F238E27FC236}">
                <a16:creationId xmlns:a16="http://schemas.microsoft.com/office/drawing/2014/main" id="{08719F41-3088-4D93-7632-45E5ED2C44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EB04CCC1-8721-72B6-9C55-248F0C4B88D5}"/>
                  </a:ext>
                </a:extLst>
              </p:cNvPr>
              <p:cNvGraphicFramePr>
                <a:graphicFrameLocks noGrp="1"/>
              </p:cNvGraphicFramePr>
              <p:nvPr/>
            </p:nvGraphicFramePr>
            <p:xfrm>
              <a:off x="489437" y="2060539"/>
              <a:ext cx="2633326" cy="3619899"/>
            </p:xfrm>
            <a:graphic>
              <a:graphicData uri="http://schemas.openxmlformats.org/drawingml/2006/table">
                <a:tbl>
                  <a:tblPr firstRow="1" bandRow="1">
                    <a:tableStyleId>{5940675A-B579-460E-94D1-54222C63F5DA}</a:tableStyleId>
                  </a:tblPr>
                  <a:tblGrid>
                    <a:gridCol w="2633326">
                      <a:extLst>
                        <a:ext uri="{9D8B030D-6E8A-4147-A177-3AD203B41FA5}">
                          <a16:colId xmlns:a16="http://schemas.microsoft.com/office/drawing/2014/main" val="1716781282"/>
                        </a:ext>
                      </a:extLst>
                    </a:gridCol>
                  </a:tblGrid>
                  <a:tr h="1209628">
                    <a:tc>
                      <a:txBody>
                        <a:bodyPr/>
                        <a:lstStyle/>
                        <a:p>
                          <a:pPr algn="l">
                            <a:lnSpc>
                              <a:spcPct val="150000"/>
                            </a:lnSpc>
                          </a:pPr>
                          <a:r>
                            <a:rPr lang="en-GB" sz="1400" b="1" dirty="0"/>
                            <a:t>Chaboche kinematic hardening</a:t>
                          </a:r>
                        </a:p>
                        <a:p>
                          <a:pPr algn="l">
                            <a:lnSpc>
                              <a:spcPct val="150000"/>
                            </a:lnSpc>
                          </a:pPr>
                          <a14:m>
                            <m:oMath xmlns:m="http://schemas.openxmlformats.org/officeDocument/2006/math">
                              <m:sSub>
                                <m:sSubPr>
                                  <m:ctrlPr>
                                    <a:rPr lang="en-GB" sz="1400" i="1" smtClean="0">
                                      <a:latin typeface="Cambria Math" panose="02040503050406030204" pitchFamily="18" charset="0"/>
                                    </a:rPr>
                                  </m:ctrlPr>
                                </m:sSubPr>
                                <m:e>
                                  <m:acc>
                                    <m:accPr>
                                      <m:chr m:val="̇"/>
                                      <m:ctrlPr>
                                        <a:rPr lang="en-GB" sz="1400" b="0" i="1" smtClean="0">
                                          <a:latin typeface="Cambria Math" panose="02040503050406030204" pitchFamily="18" charset="0"/>
                                        </a:rPr>
                                      </m:ctrlPr>
                                    </m:accPr>
                                    <m:e>
                                      <m:r>
                                        <a:rPr lang="en-GB" sz="1400" b="1">
                                          <a:latin typeface="Cambria Math" panose="02040503050406030204" pitchFamily="18" charset="0"/>
                                        </a:rPr>
                                        <m:t>𝛀</m:t>
                                      </m:r>
                                    </m:e>
                                  </m:acc>
                                </m:e>
                                <m:sub>
                                  <m:r>
                                    <a:rPr lang="en-GB" sz="1400">
                                      <a:latin typeface="Cambria Math" panose="02040503050406030204" pitchFamily="18" charset="0"/>
                                    </a:rPr>
                                    <m:t>𝑖</m:t>
                                  </m:r>
                                </m:sub>
                              </m:sSub>
                              <m:r>
                                <a:rPr lang="en-GB" sz="1400" b="0" dirty="0" smtClean="0">
                                  <a:latin typeface="Cambria Math" panose="02040503050406030204" pitchFamily="18" charset="0"/>
                                </a:rPr>
                                <m:t>=</m:t>
                              </m:r>
                              <m:f>
                                <m:fPr>
                                  <m:ctrlPr>
                                    <a:rPr lang="en-GB" sz="1400" b="0" i="1" dirty="0" smtClean="0">
                                      <a:latin typeface="Cambria Math" panose="02040503050406030204" pitchFamily="18" charset="0"/>
                                    </a:rPr>
                                  </m:ctrlPr>
                                </m:fPr>
                                <m:num>
                                  <m:r>
                                    <a:rPr lang="en-GB" sz="1400" b="0" dirty="0" smtClean="0">
                                      <a:latin typeface="Cambria Math" panose="02040503050406030204" pitchFamily="18" charset="0"/>
                                    </a:rPr>
                                    <m:t>2</m:t>
                                  </m:r>
                                </m:num>
                                <m:den>
                                  <m:r>
                                    <a:rPr lang="en-GB" sz="1400" b="0" dirty="0" smtClean="0">
                                      <a:latin typeface="Cambria Math" panose="02040503050406030204" pitchFamily="18" charset="0"/>
                                    </a:rPr>
                                    <m:t>3</m:t>
                                  </m:r>
                                </m:den>
                              </m:f>
                              <m:r>
                                <a:rPr lang="en-GB" sz="1400" b="0" dirty="0" smtClean="0">
                                  <a:latin typeface="Cambria Math" panose="02040503050406030204" pitchFamily="18" charset="0"/>
                                </a:rPr>
                                <m:t> </m:t>
                              </m:r>
                              <m:sSub>
                                <m:sSubPr>
                                  <m:ctrlPr>
                                    <a:rPr lang="en-GB" sz="1400" b="0" i="1" dirty="0" smtClean="0">
                                      <a:latin typeface="Cambria Math" panose="02040503050406030204" pitchFamily="18" charset="0"/>
                                    </a:rPr>
                                  </m:ctrlPr>
                                </m:sSubPr>
                                <m:e>
                                  <m:r>
                                    <a:rPr lang="en-GB" sz="1400" b="0" dirty="0" smtClean="0">
                                      <a:latin typeface="Cambria Math" panose="02040503050406030204" pitchFamily="18" charset="0"/>
                                    </a:rPr>
                                    <m:t>𝐶</m:t>
                                  </m:r>
                                </m:e>
                                <m:sub>
                                  <m:r>
                                    <a:rPr lang="en-GB" sz="1400" b="0" dirty="0" smtClean="0">
                                      <a:latin typeface="Cambria Math" panose="02040503050406030204" pitchFamily="18" charset="0"/>
                                    </a:rPr>
                                    <m:t>𝑖</m:t>
                                  </m:r>
                                </m:sub>
                              </m:sSub>
                              <m:r>
                                <a:rPr lang="en-GB" sz="1400" b="0" dirty="0" smtClean="0">
                                  <a:latin typeface="Cambria Math" panose="02040503050406030204" pitchFamily="18" charset="0"/>
                                </a:rPr>
                                <m:t> </m:t>
                              </m:r>
                              <m:sSub>
                                <m:sSubPr>
                                  <m:ctrlPr>
                                    <a:rPr lang="en-GB" sz="1400" b="0" i="1" dirty="0" smtClean="0">
                                      <a:latin typeface="Cambria Math" panose="02040503050406030204" pitchFamily="18" charset="0"/>
                                    </a:rPr>
                                  </m:ctrlPr>
                                </m:sSubPr>
                                <m:e>
                                  <m:acc>
                                    <m:accPr>
                                      <m:chr m:val="̇"/>
                                      <m:ctrlPr>
                                        <a:rPr lang="en-GB" sz="1400" b="1" i="1" dirty="0" smtClean="0">
                                          <a:latin typeface="Cambria Math" panose="02040503050406030204" pitchFamily="18" charset="0"/>
                                        </a:rPr>
                                      </m:ctrlPr>
                                    </m:accPr>
                                    <m:e>
                                      <m:r>
                                        <a:rPr lang="en-GB" sz="1400" b="1" dirty="0" smtClean="0">
                                          <a:latin typeface="Cambria Math" panose="02040503050406030204" pitchFamily="18" charset="0"/>
                                        </a:rPr>
                                        <m:t>𝜺</m:t>
                                      </m:r>
                                    </m:e>
                                  </m:acc>
                                </m:e>
                                <m:sub>
                                  <m:r>
                                    <a:rPr lang="en-GB" sz="1400" b="0" dirty="0" smtClean="0">
                                      <a:latin typeface="Cambria Math" panose="02040503050406030204" pitchFamily="18" charset="0"/>
                                    </a:rPr>
                                    <m:t>𝑝</m:t>
                                  </m:r>
                                </m:sub>
                              </m:sSub>
                              <m:r>
                                <a:rPr lang="en-GB" sz="1400" b="0" dirty="0" smtClean="0">
                                  <a:latin typeface="Cambria Math" panose="02040503050406030204" pitchFamily="18" charset="0"/>
                                </a:rPr>
                                <m:t> −</m:t>
                              </m:r>
                              <m:sSub>
                                <m:sSubPr>
                                  <m:ctrlPr>
                                    <a:rPr lang="en-GB" sz="1400" b="0" i="1" dirty="0" smtClean="0">
                                      <a:latin typeface="Cambria Math" panose="02040503050406030204" pitchFamily="18" charset="0"/>
                                    </a:rPr>
                                  </m:ctrlPr>
                                </m:sSubPr>
                                <m:e>
                                  <m:r>
                                    <a:rPr lang="en-GB" sz="1400" b="0" dirty="0" smtClean="0">
                                      <a:latin typeface="Cambria Math" panose="02040503050406030204" pitchFamily="18" charset="0"/>
                                    </a:rPr>
                                    <m:t>𝛾</m:t>
                                  </m:r>
                                </m:e>
                                <m:sub>
                                  <m:r>
                                    <a:rPr lang="en-GB" sz="1400" b="0" dirty="0" smtClean="0">
                                      <a:latin typeface="Cambria Math" panose="02040503050406030204" pitchFamily="18" charset="0"/>
                                    </a:rPr>
                                    <m:t>𝑖</m:t>
                                  </m:r>
                                </m:sub>
                              </m:sSub>
                              <m:r>
                                <a:rPr lang="en-GB" sz="1400" b="0" dirty="0" smtClean="0">
                                  <a:latin typeface="Cambria Math" panose="02040503050406030204" pitchFamily="18" charset="0"/>
                                </a:rPr>
                                <m:t> </m:t>
                              </m:r>
                              <m:sSub>
                                <m:sSubPr>
                                  <m:ctrlPr>
                                    <a:rPr lang="en-GB" sz="1400" b="1" i="1" dirty="0" smtClean="0">
                                      <a:latin typeface="Cambria Math" panose="02040503050406030204" pitchFamily="18" charset="0"/>
                                    </a:rPr>
                                  </m:ctrlPr>
                                </m:sSubPr>
                                <m:e>
                                  <m:r>
                                    <a:rPr lang="en-GB" sz="1400" b="1" dirty="0" smtClean="0">
                                      <a:latin typeface="Cambria Math" panose="02040503050406030204" pitchFamily="18" charset="0"/>
                                    </a:rPr>
                                    <m:t>𝛀</m:t>
                                  </m:r>
                                </m:e>
                                <m:sub>
                                  <m:r>
                                    <a:rPr lang="en-GB" sz="1400" b="0" dirty="0" smtClean="0">
                                      <a:latin typeface="Cambria Math" panose="02040503050406030204" pitchFamily="18" charset="0"/>
                                    </a:rPr>
                                    <m:t>𝑖</m:t>
                                  </m:r>
                                </m:sub>
                              </m:sSub>
                              <m:r>
                                <a:rPr lang="en-GB" sz="1400" b="0" dirty="0" smtClean="0">
                                  <a:latin typeface="Cambria Math" panose="02040503050406030204" pitchFamily="18" charset="0"/>
                                </a:rPr>
                                <m:t> </m:t>
                              </m:r>
                              <m:acc>
                                <m:accPr>
                                  <m:chr m:val="̇"/>
                                  <m:ctrlPr>
                                    <a:rPr lang="en-GB" sz="1400" b="0" i="1" dirty="0" smtClean="0">
                                      <a:latin typeface="Cambria Math" panose="02040503050406030204" pitchFamily="18" charset="0"/>
                                    </a:rPr>
                                  </m:ctrlPr>
                                </m:accPr>
                                <m:e>
                                  <m:r>
                                    <a:rPr lang="en-GB" sz="1400" b="0" dirty="0" smtClean="0">
                                      <a:latin typeface="Cambria Math" panose="02040503050406030204" pitchFamily="18" charset="0"/>
                                    </a:rPr>
                                    <m:t>𝑝</m:t>
                                  </m:r>
                                </m:e>
                              </m:acc>
                            </m:oMath>
                          </a14:m>
                          <a:r>
                            <a:rPr lang="en-GB" sz="1400" dirty="0"/>
                            <a:t> </a:t>
                          </a:r>
                        </a:p>
                        <a:p>
                          <a:pPr algn="l">
                            <a:lnSpc>
                              <a:spcPct val="150000"/>
                            </a:lnSpc>
                          </a:pPr>
                          <a14:m>
                            <m:oMath xmlns:m="http://schemas.openxmlformats.org/officeDocument/2006/math">
                              <m:r>
                                <a:rPr lang="en-GB" sz="1400" b="1" i="0" dirty="0" smtClean="0">
                                  <a:latin typeface="Cambria Math" panose="02040503050406030204" pitchFamily="18" charset="0"/>
                                </a:rPr>
                                <m:t>𝛀</m:t>
                              </m:r>
                              <m:r>
                                <a:rPr lang="en-GB" sz="1400" b="1" i="0" dirty="0" smtClean="0">
                                  <a:latin typeface="Cambria Math" panose="02040503050406030204" pitchFamily="18" charset="0"/>
                                </a:rPr>
                                <m:t>=</m:t>
                              </m:r>
                              <m:nary>
                                <m:naryPr>
                                  <m:chr m:val="∑"/>
                                  <m:limLoc m:val="subSup"/>
                                  <m:ctrlPr>
                                    <a:rPr lang="en-GB" sz="1400" b="1" i="1" dirty="0" smtClean="0">
                                      <a:latin typeface="Cambria Math" panose="02040503050406030204" pitchFamily="18" charset="0"/>
                                    </a:rPr>
                                  </m:ctrlPr>
                                </m:naryPr>
                                <m:sub>
                                  <m:r>
                                    <m:rPr>
                                      <m:brk m:alnAt="25"/>
                                    </m:rPr>
                                    <a:rPr lang="en-GB" sz="1400" b="1" i="1" dirty="0" smtClean="0">
                                      <a:latin typeface="Cambria Math" panose="02040503050406030204" pitchFamily="18" charset="0"/>
                                    </a:rPr>
                                    <m:t>𝒊</m:t>
                                  </m:r>
                                </m:sub>
                                <m:sup>
                                  <m:r>
                                    <a:rPr lang="en-GB" sz="1400" b="1" i="1" dirty="0" smtClean="0">
                                      <a:latin typeface="Cambria Math" panose="02040503050406030204" pitchFamily="18" charset="0"/>
                                    </a:rPr>
                                    <m:t>𝒏</m:t>
                                  </m:r>
                                </m:sup>
                                <m:e>
                                  <m:sSub>
                                    <m:sSubPr>
                                      <m:ctrlPr>
                                        <a:rPr lang="en-GB" sz="1400" b="1" i="1" dirty="0" smtClean="0">
                                          <a:latin typeface="Cambria Math" panose="02040503050406030204" pitchFamily="18" charset="0"/>
                                        </a:rPr>
                                      </m:ctrlPr>
                                    </m:sSubPr>
                                    <m:e>
                                      <m:r>
                                        <a:rPr lang="en-GB" sz="1400" b="1" dirty="0" smtClean="0">
                                          <a:latin typeface="Cambria Math" panose="02040503050406030204" pitchFamily="18" charset="0"/>
                                        </a:rPr>
                                        <m:t>𝛀</m:t>
                                      </m:r>
                                    </m:e>
                                    <m:sub>
                                      <m:r>
                                        <a:rPr lang="en-GB" sz="1400" b="0" dirty="0" smtClean="0">
                                          <a:latin typeface="Cambria Math" panose="02040503050406030204" pitchFamily="18" charset="0"/>
                                        </a:rPr>
                                        <m:t>𝑖</m:t>
                                      </m:r>
                                    </m:sub>
                                  </m:sSub>
                                </m:e>
                              </m:nary>
                            </m:oMath>
                          </a14:m>
                          <a:r>
                            <a:rPr lang="en-GB" sz="1400" dirty="0"/>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30565164"/>
                      </a:ext>
                    </a:extLst>
                  </a:tr>
                  <a:tr h="721804">
                    <a:tc>
                      <a:txBody>
                        <a:bodyPr/>
                        <a:lstStyle/>
                        <a:p>
                          <a:pPr algn="l">
                            <a:lnSpc>
                              <a:spcPct val="150000"/>
                            </a:lnSpc>
                          </a:pPr>
                          <a:r>
                            <a:rPr lang="en-GB" sz="1400" b="1" dirty="0"/>
                            <a:t>Voce law isotropic hardening</a:t>
                          </a:r>
                          <a:r>
                            <a:rPr lang="en-GB" sz="1400" b="1" baseline="0" dirty="0"/>
                            <a:t> </a:t>
                          </a:r>
                        </a:p>
                        <a:p>
                          <a:pPr algn="l">
                            <a:lnSpc>
                              <a:spcPct val="150000"/>
                            </a:lnSpc>
                          </a:pPr>
                          <a:r>
                            <a:rPr lang="en-GB" sz="1200" baseline="0" dirty="0"/>
                            <a:t> </a:t>
                          </a:r>
                          <a14:m>
                            <m:oMath xmlns:m="http://schemas.openxmlformats.org/officeDocument/2006/math">
                              <m:r>
                                <a:rPr lang="en-GB" sz="1400" b="0" smtClean="0">
                                  <a:latin typeface="Cambria Math" panose="02040503050406030204" pitchFamily="18" charset="0"/>
                                </a:rPr>
                                <m:t>𝑅</m:t>
                              </m:r>
                              <m:r>
                                <a:rPr lang="en-GB" sz="1400" b="0" smtClean="0">
                                  <a:latin typeface="Cambria Math" panose="02040503050406030204" pitchFamily="18" charset="0"/>
                                </a:rPr>
                                <m:t>=</m:t>
                              </m:r>
                              <m:r>
                                <a:rPr lang="en-GB" sz="1400" b="0" smtClean="0">
                                  <a:latin typeface="Cambria Math" panose="02040503050406030204" pitchFamily="18" charset="0"/>
                                </a:rPr>
                                <m:t>𝑘</m:t>
                              </m:r>
                              <m:r>
                                <a:rPr lang="en-GB" sz="1400" b="0" smtClean="0">
                                  <a:latin typeface="Cambria Math" panose="02040503050406030204" pitchFamily="18" charset="0"/>
                                </a:rPr>
                                <m:t>+</m:t>
                              </m:r>
                              <m:sSub>
                                <m:sSubPr>
                                  <m:ctrlPr>
                                    <a:rPr lang="en-GB" sz="1400" b="0" i="1" smtClean="0">
                                      <a:latin typeface="Cambria Math" panose="02040503050406030204" pitchFamily="18" charset="0"/>
                                    </a:rPr>
                                  </m:ctrlPr>
                                </m:sSubPr>
                                <m:e>
                                  <m:r>
                                    <a:rPr lang="en-GB" sz="1400" b="0" smtClean="0">
                                      <a:latin typeface="Cambria Math" panose="02040503050406030204" pitchFamily="18" charset="0"/>
                                    </a:rPr>
                                    <m:t>𝑅</m:t>
                                  </m:r>
                                </m:e>
                                <m:sub>
                                  <m:r>
                                    <a:rPr lang="en-GB" sz="1400" b="0" smtClean="0">
                                      <a:latin typeface="Cambria Math" panose="02040503050406030204" pitchFamily="18" charset="0"/>
                                    </a:rPr>
                                    <m:t>0</m:t>
                                  </m:r>
                                </m:sub>
                              </m:sSub>
                              <m:r>
                                <a:rPr lang="en-GB" sz="1400" b="0" smtClean="0">
                                  <a:latin typeface="Cambria Math" panose="02040503050406030204" pitchFamily="18" charset="0"/>
                                </a:rPr>
                                <m:t> </m:t>
                              </m:r>
                              <m:r>
                                <a:rPr lang="en-GB" sz="1400" b="0" smtClean="0">
                                  <a:latin typeface="Cambria Math" panose="02040503050406030204" pitchFamily="18" charset="0"/>
                                </a:rPr>
                                <m:t>𝑝</m:t>
                              </m:r>
                              <m:r>
                                <a:rPr lang="en-GB" sz="1400" b="0" smtClean="0">
                                  <a:latin typeface="Cambria Math" panose="02040503050406030204" pitchFamily="18" charset="0"/>
                                </a:rPr>
                                <m:t>+</m:t>
                              </m:r>
                              <m:sSub>
                                <m:sSubPr>
                                  <m:ctrlPr>
                                    <a:rPr lang="en-GB" sz="1400" b="0" i="1" smtClean="0">
                                      <a:latin typeface="Cambria Math" panose="02040503050406030204" pitchFamily="18" charset="0"/>
                                    </a:rPr>
                                  </m:ctrlPr>
                                </m:sSubPr>
                                <m:e>
                                  <m:r>
                                    <a:rPr lang="en-GB" sz="1400" b="0" smtClean="0">
                                      <a:latin typeface="Cambria Math" panose="02040503050406030204" pitchFamily="18" charset="0"/>
                                    </a:rPr>
                                    <m:t>𝑅</m:t>
                                  </m:r>
                                </m:e>
                                <m:sub>
                                  <m:r>
                                    <a:rPr lang="en-GB" sz="1400" b="0" smtClean="0">
                                      <a:latin typeface="Cambria Math" panose="02040503050406030204" pitchFamily="18" charset="0"/>
                                    </a:rPr>
                                    <m:t>∞</m:t>
                                  </m:r>
                                </m:sub>
                              </m:sSub>
                              <m:r>
                                <a:rPr lang="en-GB" sz="1400" b="0" smtClean="0">
                                  <a:latin typeface="Cambria Math" panose="02040503050406030204" pitchFamily="18" charset="0"/>
                                </a:rPr>
                                <m:t> </m:t>
                              </m:r>
                              <m:d>
                                <m:dPr>
                                  <m:ctrlPr>
                                    <a:rPr lang="en-GB" sz="1400" b="0" i="1" smtClean="0">
                                      <a:latin typeface="Cambria Math" panose="02040503050406030204" pitchFamily="18" charset="0"/>
                                    </a:rPr>
                                  </m:ctrlPr>
                                </m:dPr>
                                <m:e>
                                  <m:r>
                                    <a:rPr lang="en-GB" sz="1400" b="0" smtClean="0">
                                      <a:latin typeface="Cambria Math" panose="02040503050406030204" pitchFamily="18" charset="0"/>
                                    </a:rPr>
                                    <m:t>1−</m:t>
                                  </m:r>
                                  <m:sSup>
                                    <m:sSupPr>
                                      <m:ctrlPr>
                                        <a:rPr lang="en-GB" sz="1400" b="0" i="1" smtClean="0">
                                          <a:latin typeface="Cambria Math" panose="02040503050406030204" pitchFamily="18" charset="0"/>
                                        </a:rPr>
                                      </m:ctrlPr>
                                    </m:sSupPr>
                                    <m:e>
                                      <m:r>
                                        <a:rPr lang="en-GB" sz="1400" b="0" smtClean="0">
                                          <a:latin typeface="Cambria Math" panose="02040503050406030204" pitchFamily="18" charset="0"/>
                                        </a:rPr>
                                        <m:t>𝑒</m:t>
                                      </m:r>
                                    </m:e>
                                    <m:sup>
                                      <m:r>
                                        <a:rPr lang="en-GB" sz="1400" b="0" smtClean="0">
                                          <a:latin typeface="Cambria Math" panose="02040503050406030204" pitchFamily="18" charset="0"/>
                                        </a:rPr>
                                        <m:t>−</m:t>
                                      </m:r>
                                      <m:r>
                                        <a:rPr lang="en-GB" sz="1400" b="0" smtClean="0">
                                          <a:latin typeface="Cambria Math" panose="02040503050406030204" pitchFamily="18" charset="0"/>
                                        </a:rPr>
                                        <m:t>𝑏</m:t>
                                      </m:r>
                                      <m:r>
                                        <a:rPr lang="en-GB" sz="1400" b="0" smtClean="0">
                                          <a:latin typeface="Cambria Math" panose="02040503050406030204" pitchFamily="18" charset="0"/>
                                        </a:rPr>
                                        <m:t> </m:t>
                                      </m:r>
                                      <m:r>
                                        <a:rPr lang="en-GB" sz="1400" b="0" smtClean="0">
                                          <a:latin typeface="Cambria Math" panose="02040503050406030204" pitchFamily="18" charset="0"/>
                                        </a:rPr>
                                        <m:t>𝑝</m:t>
                                      </m:r>
                                    </m:sup>
                                  </m:sSup>
                                </m:e>
                              </m:d>
                              <m:r>
                                <a:rPr lang="en-GB" sz="1400" b="0" smtClean="0">
                                  <a:latin typeface="Cambria Math" panose="02040503050406030204" pitchFamily="18" charset="0"/>
                                </a:rPr>
                                <m:t> </m:t>
                              </m:r>
                            </m:oMath>
                          </a14:m>
                          <a:endParaRPr lang="en-GB"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12778739"/>
                      </a:ext>
                    </a:extLst>
                  </a:tr>
                  <a:tr h="783842">
                    <a:tc>
                      <a:txBody>
                        <a:bodyPr/>
                        <a:lstStyle/>
                        <a:p>
                          <a:pPr algn="l">
                            <a:lnSpc>
                              <a:spcPct val="150000"/>
                            </a:lnSpc>
                          </a:pPr>
                          <a:r>
                            <a:rPr lang="en-US" sz="1400" b="1" dirty="0">
                              <a:solidFill>
                                <a:schemeClr val="tx1"/>
                              </a:solidFill>
                              <a:effectLst/>
                            </a:rPr>
                            <a:t>EVH (viscoplastic) model</a:t>
                          </a:r>
                        </a:p>
                        <a:p>
                          <a:pPr algn="l">
                            <a:lnSpc>
                              <a:spcPct val="100000"/>
                            </a:lnSpc>
                          </a:pPr>
                          <a:r>
                            <a:rPr lang="en-US" sz="1400" dirty="0">
                              <a:solidFill>
                                <a:schemeClr val="tx1"/>
                              </a:solidFill>
                              <a:effectLst/>
                            </a:rPr>
                            <a:t> </a:t>
                          </a:r>
                          <a14:m>
                            <m:oMath xmlns:m="http://schemas.openxmlformats.org/officeDocument/2006/math">
                              <m:sSub>
                                <m:sSubPr>
                                  <m:ctrlPr>
                                    <a:rPr lang="en-GB" sz="1400" b="1" i="1" smtClean="0">
                                      <a:solidFill>
                                        <a:schemeClr val="tx1"/>
                                      </a:solidFill>
                                      <a:effectLst/>
                                      <a:latin typeface="Cambria Math" panose="02040503050406030204" pitchFamily="18" charset="0"/>
                                    </a:rPr>
                                  </m:ctrlPr>
                                </m:sSubPr>
                                <m:e>
                                  <m:acc>
                                    <m:accPr>
                                      <m:chr m:val="̇"/>
                                      <m:ctrlPr>
                                        <a:rPr lang="en-GB" sz="1400" b="1" i="1" smtClean="0">
                                          <a:solidFill>
                                            <a:schemeClr val="tx1"/>
                                          </a:solidFill>
                                          <a:effectLst/>
                                          <a:latin typeface="Cambria Math" panose="02040503050406030204" pitchFamily="18" charset="0"/>
                                        </a:rPr>
                                      </m:ctrlPr>
                                    </m:accPr>
                                    <m:e>
                                      <m:r>
                                        <a:rPr lang="en-GB" sz="1400" b="1" smtClean="0">
                                          <a:solidFill>
                                            <a:schemeClr val="tx1"/>
                                          </a:solidFill>
                                          <a:effectLst/>
                                          <a:latin typeface="Cambria Math" panose="02040503050406030204" pitchFamily="18" charset="0"/>
                                        </a:rPr>
                                        <m:t>𝝐</m:t>
                                      </m:r>
                                    </m:e>
                                  </m:acc>
                                </m:e>
                                <m:sub>
                                  <m:r>
                                    <a:rPr lang="en-GB" sz="1400" b="0" smtClean="0">
                                      <a:solidFill>
                                        <a:schemeClr val="tx1"/>
                                      </a:solidFill>
                                      <a:effectLst/>
                                      <a:latin typeface="Cambria Math" panose="02040503050406030204" pitchFamily="18" charset="0"/>
                                    </a:rPr>
                                    <m:t>𝑝</m:t>
                                  </m:r>
                                </m:sub>
                              </m:sSub>
                              <m:r>
                                <a:rPr lang="en-GB" sz="1400" b="1" smtClean="0">
                                  <a:solidFill>
                                    <a:schemeClr val="tx1"/>
                                  </a:solidFill>
                                  <a:effectLst/>
                                  <a:latin typeface="Cambria Math" panose="02040503050406030204" pitchFamily="18" charset="0"/>
                                </a:rPr>
                                <m:t>=</m:t>
                              </m:r>
                              <m:nary>
                                <m:naryPr>
                                  <m:chr m:val="∑"/>
                                  <m:ctrlPr>
                                    <a:rPr lang="pt-BR" sz="1400" i="1" smtClean="0">
                                      <a:solidFill>
                                        <a:schemeClr val="tx1"/>
                                      </a:solidFill>
                                      <a:effectLst/>
                                      <a:latin typeface="Cambria Math" panose="02040503050406030204" pitchFamily="18" charset="0"/>
                                    </a:rPr>
                                  </m:ctrlPr>
                                </m:naryPr>
                                <m:sub>
                                  <m:r>
                                    <m:rPr>
                                      <m:brk m:alnAt="23"/>
                                    </m:rPr>
                                    <a:rPr lang="en-GB" sz="1400" b="0" smtClean="0">
                                      <a:solidFill>
                                        <a:schemeClr val="tx1"/>
                                      </a:solidFill>
                                      <a:effectLst/>
                                      <a:latin typeface="Cambria Math" panose="02040503050406030204" pitchFamily="18" charset="0"/>
                                    </a:rPr>
                                    <m:t>𝑖</m:t>
                                  </m:r>
                                  <m:r>
                                    <a:rPr lang="pt-BR" sz="1400" b="0" smtClean="0">
                                      <a:solidFill>
                                        <a:schemeClr val="tx1"/>
                                      </a:solidFill>
                                      <a:effectLst/>
                                      <a:latin typeface="Cambria Math" panose="02040503050406030204" pitchFamily="18" charset="0"/>
                                    </a:rPr>
                                    <m:t>=0</m:t>
                                  </m:r>
                                </m:sub>
                                <m:sup>
                                  <m:r>
                                    <a:rPr lang="pt-BR" sz="1400" b="0" smtClean="0">
                                      <a:solidFill>
                                        <a:schemeClr val="tx1"/>
                                      </a:solidFill>
                                      <a:effectLst/>
                                      <a:latin typeface="Cambria Math" panose="02040503050406030204" pitchFamily="18" charset="0"/>
                                    </a:rPr>
                                    <m:t>𝑛</m:t>
                                  </m:r>
                                </m:sup>
                                <m:e>
                                  <m:sSup>
                                    <m:sSupPr>
                                      <m:ctrlPr>
                                        <a:rPr lang="en-GB" sz="1400" i="1">
                                          <a:solidFill>
                                            <a:schemeClr val="tx1"/>
                                          </a:solidFill>
                                          <a:latin typeface="Cambria Math" panose="02040503050406030204" pitchFamily="18" charset="0"/>
                                        </a:rPr>
                                      </m:ctrlPr>
                                    </m:sSupPr>
                                    <m:e>
                                      <m:d>
                                        <m:dPr>
                                          <m:ctrlPr>
                                            <a:rPr lang="en-GB" sz="1400" i="1">
                                              <a:solidFill>
                                                <a:schemeClr val="tx1"/>
                                              </a:solidFill>
                                              <a:latin typeface="Cambria Math" panose="02040503050406030204" pitchFamily="18" charset="0"/>
                                            </a:rPr>
                                          </m:ctrlPr>
                                        </m:dPr>
                                        <m:e>
                                          <m:r>
                                            <a:rPr lang="en-GB" sz="1400" b="0">
                                              <a:solidFill>
                                                <a:schemeClr val="tx1"/>
                                              </a:solidFill>
                                              <a:latin typeface="Cambria Math" panose="02040503050406030204" pitchFamily="18" charset="0"/>
                                            </a:rPr>
                                            <m:t> </m:t>
                                          </m:r>
                                          <m:f>
                                            <m:fPr>
                                              <m:ctrlPr>
                                                <a:rPr lang="en-GB" sz="1400" i="1">
                                                  <a:solidFill>
                                                    <a:schemeClr val="tx1"/>
                                                  </a:solidFill>
                                                  <a:latin typeface="Cambria Math" panose="02040503050406030204" pitchFamily="18" charset="0"/>
                                                </a:rPr>
                                              </m:ctrlPr>
                                            </m:fPr>
                                            <m:num>
                                              <m:sSub>
                                                <m:sSubPr>
                                                  <m:ctrlPr>
                                                    <a:rPr lang="en-GB" sz="1400" b="1" i="1" smtClean="0">
                                                      <a:solidFill>
                                                        <a:schemeClr val="tx1"/>
                                                      </a:solidFill>
                                                      <a:latin typeface="Cambria Math" panose="02040503050406030204" pitchFamily="18" charset="0"/>
                                                    </a:rPr>
                                                  </m:ctrlPr>
                                                </m:sSubPr>
                                                <m:e>
                                                  <m:r>
                                                    <a:rPr lang="en-GB" sz="1400" b="0">
                                                      <a:solidFill>
                                                        <a:schemeClr val="tx1"/>
                                                      </a:solidFill>
                                                      <a:latin typeface="Cambria Math" panose="02040503050406030204" pitchFamily="18" charset="0"/>
                                                    </a:rPr>
                                                    <m:t>𝜎</m:t>
                                                  </m:r>
                                                </m:e>
                                                <m:sub>
                                                  <m:r>
                                                    <a:rPr lang="en-GB" sz="1400" b="0" smtClean="0">
                                                      <a:solidFill>
                                                        <a:schemeClr val="tx1"/>
                                                      </a:solidFill>
                                                      <a:latin typeface="Cambria Math" panose="02040503050406030204" pitchFamily="18" charset="0"/>
                                                    </a:rPr>
                                                    <m:t>𝑒𝑞</m:t>
                                                  </m:r>
                                                </m:sub>
                                              </m:sSub>
                                              <m:r>
                                                <a:rPr lang="en-GB" sz="1400" b="0">
                                                  <a:solidFill>
                                                    <a:schemeClr val="tx1"/>
                                                  </a:solidFill>
                                                  <a:latin typeface="Cambria Math" panose="02040503050406030204" pitchFamily="18" charset="0"/>
                                                </a:rPr>
                                                <m:t> −</m:t>
                                              </m:r>
                                              <m:r>
                                                <a:rPr lang="en-GB" sz="1400" b="0" smtClean="0">
                                                  <a:solidFill>
                                                    <a:schemeClr val="tx1"/>
                                                  </a:solidFill>
                                                  <a:latin typeface="Cambria Math" panose="02040503050406030204" pitchFamily="18" charset="0"/>
                                                </a:rPr>
                                                <m:t> </m:t>
                                              </m:r>
                                              <m:r>
                                                <a:rPr lang="en-GB" sz="1400" b="0" smtClean="0">
                                                  <a:latin typeface="Cambria Math" panose="02040503050406030204" pitchFamily="18" charset="0"/>
                                                </a:rPr>
                                                <m:t>𝑅</m:t>
                                              </m:r>
                                            </m:num>
                                            <m:den>
                                              <m:sSub>
                                                <m:sSubPr>
                                                  <m:ctrlPr>
                                                    <a:rPr lang="en-GB" sz="1400" i="1">
                                                      <a:solidFill>
                                                        <a:schemeClr val="tx1"/>
                                                      </a:solidFill>
                                                      <a:latin typeface="Cambria Math" panose="02040503050406030204" pitchFamily="18" charset="0"/>
                                                    </a:rPr>
                                                  </m:ctrlPr>
                                                </m:sSubPr>
                                                <m:e>
                                                  <m:r>
                                                    <a:rPr lang="en-GB" sz="1400" b="0">
                                                      <a:solidFill>
                                                        <a:schemeClr val="tx1"/>
                                                      </a:solidFill>
                                                      <a:latin typeface="Cambria Math" panose="02040503050406030204" pitchFamily="18" charset="0"/>
                                                    </a:rPr>
                                                    <m:t>𝐾</m:t>
                                                  </m:r>
                                                </m:e>
                                                <m:sub>
                                                  <m:r>
                                                    <a:rPr lang="en-GB" sz="1400" b="0">
                                                      <a:solidFill>
                                                        <a:schemeClr val="tx1"/>
                                                      </a:solidFill>
                                                      <a:latin typeface="Cambria Math" panose="02040503050406030204" pitchFamily="18" charset="0"/>
                                                    </a:rPr>
                                                    <m:t>𝑖</m:t>
                                                  </m:r>
                                                </m:sub>
                                              </m:sSub>
                                            </m:den>
                                          </m:f>
                                        </m:e>
                                      </m:d>
                                    </m:e>
                                    <m:sup>
                                      <m:r>
                                        <a:rPr lang="en-GB" sz="1400" b="0">
                                          <a:solidFill>
                                            <a:schemeClr val="tx1"/>
                                          </a:solidFill>
                                          <a:latin typeface="Cambria Math" panose="02040503050406030204" pitchFamily="18" charset="0"/>
                                        </a:rPr>
                                        <m:t>1/</m:t>
                                      </m:r>
                                      <m:sSub>
                                        <m:sSubPr>
                                          <m:ctrlPr>
                                            <a:rPr lang="en-GB" sz="1400" i="1">
                                              <a:solidFill>
                                                <a:schemeClr val="tx1"/>
                                              </a:solidFill>
                                              <a:latin typeface="Cambria Math" panose="02040503050406030204" pitchFamily="18" charset="0"/>
                                            </a:rPr>
                                          </m:ctrlPr>
                                        </m:sSubPr>
                                        <m:e>
                                          <m:r>
                                            <a:rPr lang="en-GB" sz="1400" b="0">
                                              <a:solidFill>
                                                <a:schemeClr val="tx1"/>
                                              </a:solidFill>
                                              <a:latin typeface="Cambria Math" panose="02040503050406030204" pitchFamily="18" charset="0"/>
                                            </a:rPr>
                                            <m:t>𝑚</m:t>
                                          </m:r>
                                        </m:e>
                                        <m:sub>
                                          <m:r>
                                            <a:rPr lang="en-GB" sz="1400" b="0">
                                              <a:solidFill>
                                                <a:schemeClr val="tx1"/>
                                              </a:solidFill>
                                              <a:latin typeface="Cambria Math" panose="02040503050406030204" pitchFamily="18" charset="0"/>
                                            </a:rPr>
                                            <m:t>𝑖</m:t>
                                          </m:r>
                                        </m:sub>
                                      </m:sSub>
                                    </m:sup>
                                  </m:sSup>
                                </m:e>
                              </m:nary>
                            </m:oMath>
                          </a14:m>
                          <a:endParaRPr lang="en-US"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19578515"/>
                      </a:ext>
                    </a:extLst>
                  </a:tr>
                  <a:tr h="839987">
                    <a:tc>
                      <a:txBody>
                        <a:bodyPr/>
                        <a:lstStyle/>
                        <a:p>
                          <a:pPr algn="l">
                            <a:lnSpc>
                              <a:spcPct val="150000"/>
                            </a:lnSpc>
                          </a:pPr>
                          <a:r>
                            <a:rPr lang="en-GB" sz="1400" b="1" kern="1200" dirty="0">
                              <a:solidFill>
                                <a:schemeClr val="dk1"/>
                              </a:solidFill>
                              <a:effectLst/>
                            </a:rPr>
                            <a:t>Mod.</a:t>
                          </a:r>
                          <a:r>
                            <a:rPr lang="en-GB" sz="1400" b="1" kern="1200" baseline="0" dirty="0">
                              <a:solidFill>
                                <a:schemeClr val="dk1"/>
                              </a:solidFill>
                              <a:effectLst/>
                            </a:rPr>
                            <a:t> Time Hardening  (Primary)</a:t>
                          </a:r>
                        </a:p>
                        <a:p>
                          <a:pPr algn="l">
                            <a:lnSpc>
                              <a:spcPct val="150000"/>
                            </a:lnSpc>
                          </a:pPr>
                          <a:r>
                            <a:rPr lang="en-GB" sz="1400" kern="1200" baseline="0" dirty="0">
                              <a:solidFill>
                                <a:schemeClr val="dk1"/>
                              </a:solidFill>
                              <a:effectLst/>
                            </a:rPr>
                            <a:t> </a:t>
                          </a:r>
                          <a14:m>
                            <m:oMath xmlns:m="http://schemas.openxmlformats.org/officeDocument/2006/math">
                              <m:sSub>
                                <m:sSubPr>
                                  <m:ctrlPr>
                                    <a:rPr lang="en-GB" sz="1400" i="1" kern="1200" smtClean="0">
                                      <a:solidFill>
                                        <a:schemeClr val="dk1"/>
                                      </a:solidFill>
                                      <a:effectLst/>
                                      <a:latin typeface="Cambria Math" panose="02040503050406030204" pitchFamily="18" charset="0"/>
                                    </a:rPr>
                                  </m:ctrlPr>
                                </m:sSubPr>
                                <m:e>
                                  <m:r>
                                    <a:rPr lang="en-GB" sz="1400" kern="1200">
                                      <a:solidFill>
                                        <a:schemeClr val="dk1"/>
                                      </a:solidFill>
                                      <a:effectLst/>
                                      <a:latin typeface="Cambria Math" panose="02040503050406030204" pitchFamily="18" charset="0"/>
                                    </a:rPr>
                                    <m:t>𝜖</m:t>
                                  </m:r>
                                </m:e>
                                <m:sub>
                                  <m:r>
                                    <a:rPr lang="en-GB" sz="1400" kern="1200">
                                      <a:solidFill>
                                        <a:schemeClr val="dk1"/>
                                      </a:solidFill>
                                      <a:effectLst/>
                                      <a:latin typeface="Cambria Math" panose="02040503050406030204" pitchFamily="18" charset="0"/>
                                    </a:rPr>
                                    <m:t>𝑐𝑟</m:t>
                                  </m:r>
                                </m:sub>
                              </m:sSub>
                              <m:r>
                                <a:rPr lang="en-GB" sz="1400" kern="1200">
                                  <a:solidFill>
                                    <a:schemeClr val="dk1"/>
                                  </a:solidFill>
                                  <a:effectLst/>
                                  <a:latin typeface="Cambria Math" panose="02040503050406030204" pitchFamily="18" charset="0"/>
                                </a:rPr>
                                <m:t>=</m:t>
                              </m:r>
                              <m:f>
                                <m:fPr>
                                  <m:ctrlPr>
                                    <a:rPr lang="en-GB" sz="1400" i="1" kern="1200">
                                      <a:solidFill>
                                        <a:schemeClr val="dk1"/>
                                      </a:solidFill>
                                      <a:effectLst/>
                                      <a:latin typeface="Cambria Math" panose="02040503050406030204" pitchFamily="18" charset="0"/>
                                    </a:rPr>
                                  </m:ctrlPr>
                                </m:fPr>
                                <m:num>
                                  <m:sSub>
                                    <m:sSubPr>
                                      <m:ctrlPr>
                                        <a:rPr lang="en-GB" sz="1400" i="1" kern="1200">
                                          <a:solidFill>
                                            <a:schemeClr val="dk1"/>
                                          </a:solidFill>
                                          <a:effectLst/>
                                          <a:latin typeface="Cambria Math" panose="02040503050406030204" pitchFamily="18" charset="0"/>
                                        </a:rPr>
                                      </m:ctrlPr>
                                    </m:sSubPr>
                                    <m:e>
                                      <m:r>
                                        <a:rPr lang="en-GB" sz="1400" kern="1200">
                                          <a:solidFill>
                                            <a:schemeClr val="dk1"/>
                                          </a:solidFill>
                                          <a:effectLst/>
                                          <a:latin typeface="Cambria Math" panose="02040503050406030204" pitchFamily="18" charset="0"/>
                                        </a:rPr>
                                        <m:t>𝐶</m:t>
                                      </m:r>
                                    </m:e>
                                    <m:sub>
                                      <m:r>
                                        <a:rPr lang="en-GB" sz="1400" kern="1200">
                                          <a:solidFill>
                                            <a:schemeClr val="dk1"/>
                                          </a:solidFill>
                                          <a:effectLst/>
                                          <a:latin typeface="Cambria Math" panose="02040503050406030204" pitchFamily="18" charset="0"/>
                                        </a:rPr>
                                        <m:t>1</m:t>
                                      </m:r>
                                    </m:sub>
                                  </m:sSub>
                                </m:num>
                                <m:den>
                                  <m:sSub>
                                    <m:sSubPr>
                                      <m:ctrlPr>
                                        <a:rPr lang="en-GB" sz="1400" i="1" kern="1200">
                                          <a:solidFill>
                                            <a:schemeClr val="dk1"/>
                                          </a:solidFill>
                                          <a:effectLst/>
                                          <a:latin typeface="Cambria Math" panose="02040503050406030204" pitchFamily="18" charset="0"/>
                                        </a:rPr>
                                      </m:ctrlPr>
                                    </m:sSubPr>
                                    <m:e>
                                      <m:r>
                                        <a:rPr lang="en-GB" sz="1400" kern="1200">
                                          <a:solidFill>
                                            <a:schemeClr val="dk1"/>
                                          </a:solidFill>
                                          <a:effectLst/>
                                          <a:latin typeface="Cambria Math" panose="02040503050406030204" pitchFamily="18" charset="0"/>
                                        </a:rPr>
                                        <m:t>𝐶</m:t>
                                      </m:r>
                                    </m:e>
                                    <m:sub>
                                      <m:r>
                                        <a:rPr lang="en-GB" sz="1400" kern="1200">
                                          <a:solidFill>
                                            <a:schemeClr val="dk1"/>
                                          </a:solidFill>
                                          <a:effectLst/>
                                          <a:latin typeface="Cambria Math" panose="02040503050406030204" pitchFamily="18" charset="0"/>
                                        </a:rPr>
                                        <m:t>3</m:t>
                                      </m:r>
                                    </m:sub>
                                  </m:sSub>
                                  <m:r>
                                    <a:rPr lang="en-GB" sz="1400" kern="1200">
                                      <a:solidFill>
                                        <a:schemeClr val="dk1"/>
                                      </a:solidFill>
                                      <a:effectLst/>
                                      <a:latin typeface="Cambria Math" panose="02040503050406030204" pitchFamily="18" charset="0"/>
                                    </a:rPr>
                                    <m:t>+1</m:t>
                                  </m:r>
                                </m:den>
                              </m:f>
                              <m:r>
                                <a:rPr lang="en-GB" sz="1400" kern="1200">
                                  <a:solidFill>
                                    <a:schemeClr val="dk1"/>
                                  </a:solidFill>
                                  <a:effectLst/>
                                  <a:latin typeface="Cambria Math" panose="02040503050406030204" pitchFamily="18" charset="0"/>
                                </a:rPr>
                                <m:t> </m:t>
                              </m:r>
                              <m:sSup>
                                <m:sSupPr>
                                  <m:ctrlPr>
                                    <a:rPr lang="en-GB" sz="1400" i="1" kern="1200">
                                      <a:solidFill>
                                        <a:schemeClr val="dk1"/>
                                      </a:solidFill>
                                      <a:effectLst/>
                                      <a:latin typeface="Cambria Math" panose="02040503050406030204" pitchFamily="18" charset="0"/>
                                    </a:rPr>
                                  </m:ctrlPr>
                                </m:sSupPr>
                                <m:e>
                                  <m:r>
                                    <a:rPr lang="en-GB" sz="1400" kern="1200">
                                      <a:solidFill>
                                        <a:schemeClr val="dk1"/>
                                      </a:solidFill>
                                      <a:effectLst/>
                                      <a:latin typeface="Cambria Math" panose="02040503050406030204" pitchFamily="18" charset="0"/>
                                    </a:rPr>
                                    <m:t>𝜎</m:t>
                                  </m:r>
                                </m:e>
                                <m:sup>
                                  <m:sSub>
                                    <m:sSubPr>
                                      <m:ctrlPr>
                                        <a:rPr lang="en-GB" sz="1400" i="1" kern="1200">
                                          <a:solidFill>
                                            <a:schemeClr val="dk1"/>
                                          </a:solidFill>
                                          <a:effectLst/>
                                          <a:latin typeface="Cambria Math" panose="02040503050406030204" pitchFamily="18" charset="0"/>
                                        </a:rPr>
                                      </m:ctrlPr>
                                    </m:sSubPr>
                                    <m:e>
                                      <m:r>
                                        <a:rPr lang="en-GB" sz="1400" kern="1200">
                                          <a:solidFill>
                                            <a:schemeClr val="dk1"/>
                                          </a:solidFill>
                                          <a:effectLst/>
                                          <a:latin typeface="Cambria Math" panose="02040503050406030204" pitchFamily="18" charset="0"/>
                                        </a:rPr>
                                        <m:t>𝐶</m:t>
                                      </m:r>
                                    </m:e>
                                    <m:sub>
                                      <m:r>
                                        <a:rPr lang="en-GB" sz="1400" kern="1200">
                                          <a:solidFill>
                                            <a:schemeClr val="dk1"/>
                                          </a:solidFill>
                                          <a:effectLst/>
                                          <a:latin typeface="Cambria Math" panose="02040503050406030204" pitchFamily="18" charset="0"/>
                                        </a:rPr>
                                        <m:t>2</m:t>
                                      </m:r>
                                    </m:sub>
                                  </m:sSub>
                                </m:sup>
                              </m:sSup>
                              <m:r>
                                <a:rPr lang="en-GB" sz="1400" kern="1200">
                                  <a:solidFill>
                                    <a:schemeClr val="dk1"/>
                                  </a:solidFill>
                                  <a:effectLst/>
                                  <a:latin typeface="Cambria Math" panose="02040503050406030204" pitchFamily="18" charset="0"/>
                                </a:rPr>
                                <m:t> </m:t>
                              </m:r>
                              <m:sSup>
                                <m:sSupPr>
                                  <m:ctrlPr>
                                    <a:rPr lang="en-GB" sz="1400" i="1" kern="1200">
                                      <a:solidFill>
                                        <a:schemeClr val="dk1"/>
                                      </a:solidFill>
                                      <a:effectLst/>
                                      <a:latin typeface="Cambria Math" panose="02040503050406030204" pitchFamily="18" charset="0"/>
                                    </a:rPr>
                                  </m:ctrlPr>
                                </m:sSupPr>
                                <m:e>
                                  <m:r>
                                    <a:rPr lang="en-GB" sz="1400" kern="1200">
                                      <a:solidFill>
                                        <a:schemeClr val="dk1"/>
                                      </a:solidFill>
                                      <a:effectLst/>
                                      <a:latin typeface="Cambria Math" panose="02040503050406030204" pitchFamily="18" charset="0"/>
                                    </a:rPr>
                                    <m:t>𝑡</m:t>
                                  </m:r>
                                </m:e>
                                <m:sup>
                                  <m:sSub>
                                    <m:sSubPr>
                                      <m:ctrlPr>
                                        <a:rPr lang="en-GB" sz="1400" i="1" kern="1200">
                                          <a:solidFill>
                                            <a:schemeClr val="dk1"/>
                                          </a:solidFill>
                                          <a:effectLst/>
                                          <a:latin typeface="Cambria Math" panose="02040503050406030204" pitchFamily="18" charset="0"/>
                                        </a:rPr>
                                      </m:ctrlPr>
                                    </m:sSubPr>
                                    <m:e>
                                      <m:r>
                                        <a:rPr lang="en-GB" sz="1400" kern="1200">
                                          <a:solidFill>
                                            <a:schemeClr val="dk1"/>
                                          </a:solidFill>
                                          <a:effectLst/>
                                          <a:latin typeface="Cambria Math" panose="02040503050406030204" pitchFamily="18" charset="0"/>
                                        </a:rPr>
                                        <m:t>𝐶</m:t>
                                      </m:r>
                                    </m:e>
                                    <m:sub>
                                      <m:r>
                                        <a:rPr lang="en-GB" sz="1400" kern="1200">
                                          <a:solidFill>
                                            <a:schemeClr val="dk1"/>
                                          </a:solidFill>
                                          <a:effectLst/>
                                          <a:latin typeface="Cambria Math" panose="02040503050406030204" pitchFamily="18" charset="0"/>
                                        </a:rPr>
                                        <m:t>3</m:t>
                                      </m:r>
                                    </m:sub>
                                  </m:sSub>
                                  <m:r>
                                    <a:rPr lang="en-GB" sz="1400" kern="1200">
                                      <a:solidFill>
                                        <a:schemeClr val="dk1"/>
                                      </a:solidFill>
                                      <a:effectLst/>
                                      <a:latin typeface="Cambria Math" panose="02040503050406030204" pitchFamily="18" charset="0"/>
                                    </a:rPr>
                                    <m:t>+1</m:t>
                                  </m:r>
                                </m:sup>
                              </m:sSup>
                              <m:r>
                                <a:rPr lang="en-GB" sz="1400" kern="1200">
                                  <a:solidFill>
                                    <a:schemeClr val="dk1"/>
                                  </a:solidFill>
                                  <a:effectLst/>
                                  <a:latin typeface="Cambria Math" panose="02040503050406030204" pitchFamily="18" charset="0"/>
                                </a:rPr>
                                <m:t> </m:t>
                              </m:r>
                              <m:sSup>
                                <m:sSupPr>
                                  <m:ctrlPr>
                                    <a:rPr lang="en-GB" sz="1400" i="1" kern="1200">
                                      <a:solidFill>
                                        <a:schemeClr val="dk1"/>
                                      </a:solidFill>
                                      <a:effectLst/>
                                      <a:latin typeface="Cambria Math" panose="02040503050406030204" pitchFamily="18" charset="0"/>
                                    </a:rPr>
                                  </m:ctrlPr>
                                </m:sSupPr>
                                <m:e>
                                  <m:r>
                                    <a:rPr lang="en-GB" sz="1400" kern="1200">
                                      <a:solidFill>
                                        <a:schemeClr val="dk1"/>
                                      </a:solidFill>
                                      <a:effectLst/>
                                      <a:latin typeface="Cambria Math" panose="02040503050406030204" pitchFamily="18" charset="0"/>
                                    </a:rPr>
                                    <m:t>𝑒</m:t>
                                  </m:r>
                                </m:e>
                                <m:sup>
                                  <m:r>
                                    <a:rPr lang="en-GB" sz="1400" kern="1200">
                                      <a:solidFill>
                                        <a:schemeClr val="dk1"/>
                                      </a:solidFill>
                                      <a:effectLst/>
                                      <a:latin typeface="Cambria Math" panose="02040503050406030204" pitchFamily="18" charset="0"/>
                                    </a:rPr>
                                    <m:t>−</m:t>
                                  </m:r>
                                  <m:sSub>
                                    <m:sSubPr>
                                      <m:ctrlPr>
                                        <a:rPr lang="en-GB" sz="1400" i="1" kern="1200">
                                          <a:solidFill>
                                            <a:schemeClr val="dk1"/>
                                          </a:solidFill>
                                          <a:effectLst/>
                                          <a:latin typeface="Cambria Math" panose="02040503050406030204" pitchFamily="18" charset="0"/>
                                        </a:rPr>
                                      </m:ctrlPr>
                                    </m:sSubPr>
                                    <m:e>
                                      <m:r>
                                        <a:rPr lang="en-GB" sz="1400" kern="1200">
                                          <a:solidFill>
                                            <a:schemeClr val="dk1"/>
                                          </a:solidFill>
                                          <a:effectLst/>
                                          <a:latin typeface="Cambria Math" panose="02040503050406030204" pitchFamily="18" charset="0"/>
                                        </a:rPr>
                                        <m:t>𝐶</m:t>
                                      </m:r>
                                    </m:e>
                                    <m:sub>
                                      <m:r>
                                        <a:rPr lang="en-GB" sz="1400" kern="1200">
                                          <a:solidFill>
                                            <a:schemeClr val="dk1"/>
                                          </a:solidFill>
                                          <a:effectLst/>
                                          <a:latin typeface="Cambria Math" panose="02040503050406030204" pitchFamily="18" charset="0"/>
                                        </a:rPr>
                                        <m:t>4</m:t>
                                      </m:r>
                                    </m:sub>
                                  </m:sSub>
                                  <m:r>
                                    <a:rPr lang="en-GB" sz="1400" kern="1200">
                                      <a:solidFill>
                                        <a:schemeClr val="dk1"/>
                                      </a:solidFill>
                                      <a:effectLst/>
                                      <a:latin typeface="Cambria Math" panose="02040503050406030204" pitchFamily="18" charset="0"/>
                                    </a:rPr>
                                    <m:t>/</m:t>
                                  </m:r>
                                  <m:r>
                                    <a:rPr lang="en-GB" sz="1400" kern="1200">
                                      <a:solidFill>
                                        <a:schemeClr val="dk1"/>
                                      </a:solidFill>
                                      <a:effectLst/>
                                      <a:latin typeface="Cambria Math" panose="02040503050406030204" pitchFamily="18" charset="0"/>
                                    </a:rPr>
                                    <m:t>𝑇</m:t>
                                  </m:r>
                                </m:sup>
                              </m:sSup>
                            </m:oMath>
                          </a14:m>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96888425"/>
                      </a:ext>
                    </a:extLst>
                  </a:tr>
                </a:tbl>
              </a:graphicData>
            </a:graphic>
          </p:graphicFrame>
        </mc:Choice>
        <mc:Fallback xmlns="">
          <p:graphicFrame>
            <p:nvGraphicFramePr>
              <p:cNvPr id="12" name="Table 11">
                <a:extLst>
                  <a:ext uri="{FF2B5EF4-FFF2-40B4-BE49-F238E27FC236}">
                    <a16:creationId xmlns:a16="http://schemas.microsoft.com/office/drawing/2014/main" id="{EB04CCC1-8721-72B6-9C55-248F0C4B88D5}"/>
                  </a:ext>
                </a:extLst>
              </p:cNvPr>
              <p:cNvGraphicFramePr>
                <a:graphicFrameLocks noGrp="1"/>
              </p:cNvGraphicFramePr>
              <p:nvPr>
                <p:extLst>
                  <p:ext uri="{D42A27DB-BD31-4B8C-83A1-F6EECF244321}">
                    <p14:modId xmlns:p14="http://schemas.microsoft.com/office/powerpoint/2010/main" val="78542445"/>
                  </p:ext>
                </p:extLst>
              </p:nvPr>
            </p:nvGraphicFramePr>
            <p:xfrm>
              <a:off x="489437" y="2060539"/>
              <a:ext cx="2633326" cy="3628217"/>
            </p:xfrm>
            <a:graphic>
              <a:graphicData uri="http://schemas.openxmlformats.org/drawingml/2006/table">
                <a:tbl>
                  <a:tblPr firstRow="1" bandRow="1">
                    <a:tableStyleId>{5940675A-B579-460E-94D1-54222C63F5DA}</a:tableStyleId>
                  </a:tblPr>
                  <a:tblGrid>
                    <a:gridCol w="2633326">
                      <a:extLst>
                        <a:ext uri="{9D8B030D-6E8A-4147-A177-3AD203B41FA5}">
                          <a16:colId xmlns:a16="http://schemas.microsoft.com/office/drawing/2014/main" val="1716781282"/>
                        </a:ext>
                      </a:extLst>
                    </a:gridCol>
                  </a:tblGrid>
                  <a:tr h="1209628">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2"/>
                          <a:stretch>
                            <a:fillRect b="-199497"/>
                          </a:stretch>
                        </a:blipFill>
                      </a:tcPr>
                    </a:tc>
                    <a:extLst>
                      <a:ext uri="{0D108BD9-81ED-4DB2-BD59-A6C34878D82A}">
                        <a16:rowId xmlns:a16="http://schemas.microsoft.com/office/drawing/2014/main" val="1930565164"/>
                      </a:ext>
                    </a:extLst>
                  </a:tr>
                  <a:tr h="738950">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2"/>
                          <a:stretch>
                            <a:fillRect t="-164463" b="-228099"/>
                          </a:stretch>
                        </a:blipFill>
                      </a:tcPr>
                    </a:tc>
                    <a:extLst>
                      <a:ext uri="{0D108BD9-81ED-4DB2-BD59-A6C34878D82A}">
                        <a16:rowId xmlns:a16="http://schemas.microsoft.com/office/drawing/2014/main" val="612778739"/>
                      </a:ext>
                    </a:extLst>
                  </a:tr>
                  <a:tr h="808355">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2"/>
                          <a:stretch>
                            <a:fillRect t="-240602" b="-107519"/>
                          </a:stretch>
                        </a:blipFill>
                      </a:tcPr>
                    </a:tc>
                    <a:extLst>
                      <a:ext uri="{0D108BD9-81ED-4DB2-BD59-A6C34878D82A}">
                        <a16:rowId xmlns:a16="http://schemas.microsoft.com/office/drawing/2014/main" val="3519578515"/>
                      </a:ext>
                    </a:extLst>
                  </a:tr>
                  <a:tr h="871284">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2"/>
                          <a:stretch>
                            <a:fillRect t="-316783"/>
                          </a:stretch>
                        </a:blipFill>
                      </a:tcPr>
                    </a:tc>
                    <a:extLst>
                      <a:ext uri="{0D108BD9-81ED-4DB2-BD59-A6C34878D82A}">
                        <a16:rowId xmlns:a16="http://schemas.microsoft.com/office/drawing/2014/main" val="3596888425"/>
                      </a:ext>
                    </a:extLst>
                  </a:tr>
                </a:tbl>
              </a:graphicData>
            </a:graphic>
          </p:graphicFrame>
        </mc:Fallback>
      </mc:AlternateContent>
      <p:sp>
        <p:nvSpPr>
          <p:cNvPr id="15" name="TextBox 14">
            <a:extLst>
              <a:ext uri="{FF2B5EF4-FFF2-40B4-BE49-F238E27FC236}">
                <a16:creationId xmlns:a16="http://schemas.microsoft.com/office/drawing/2014/main" id="{C683D426-7CBB-902E-1988-408BCC642C40}"/>
              </a:ext>
            </a:extLst>
          </p:cNvPr>
          <p:cNvSpPr txBox="1"/>
          <p:nvPr/>
        </p:nvSpPr>
        <p:spPr>
          <a:xfrm>
            <a:off x="479200" y="956519"/>
            <a:ext cx="3401076" cy="1077218"/>
          </a:xfrm>
          <a:prstGeom prst="rect">
            <a:avLst/>
          </a:prstGeom>
          <a:noFill/>
        </p:spPr>
        <p:txBody>
          <a:bodyPr wrap="square">
            <a:spAutoFit/>
          </a:bodyPr>
          <a:lstStyle/>
          <a:p>
            <a:pPr marL="0" marR="0" lvl="0" indent="-45720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Material : </a:t>
            </a:r>
            <a:r>
              <a:rPr kumimoji="0" lang="en-US" sz="1800" b="1" i="0" u="none" strike="noStrike" kern="1200" cap="none" spc="0" normalizeH="0" baseline="0" noProof="0" dirty="0">
                <a:ln>
                  <a:noFill/>
                </a:ln>
                <a:solidFill>
                  <a:prstClr val="black"/>
                </a:solidFill>
                <a:effectLst/>
                <a:uLnTx/>
                <a:uFillTx/>
                <a:latin typeface="Calibri"/>
                <a:ea typeface="+mn-ea"/>
                <a:cs typeface="+mn-cs"/>
              </a:rPr>
              <a:t>EUROFER97</a:t>
            </a:r>
          </a:p>
          <a:p>
            <a:pPr marL="0" marR="0" lvl="0" indent="-45720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Hardening laws are combined to build material models</a:t>
            </a:r>
          </a:p>
        </p:txBody>
      </p:sp>
      <p:grpSp>
        <p:nvGrpSpPr>
          <p:cNvPr id="19" name="Group 18">
            <a:extLst>
              <a:ext uri="{FF2B5EF4-FFF2-40B4-BE49-F238E27FC236}">
                <a16:creationId xmlns:a16="http://schemas.microsoft.com/office/drawing/2014/main" id="{15831CFC-429F-DE28-D9CD-E36395001050}"/>
              </a:ext>
            </a:extLst>
          </p:cNvPr>
          <p:cNvGrpSpPr/>
          <p:nvPr/>
        </p:nvGrpSpPr>
        <p:grpSpPr>
          <a:xfrm>
            <a:off x="2878950" y="2234380"/>
            <a:ext cx="430887" cy="1008866"/>
            <a:chOff x="4026264" y="1724510"/>
            <a:chExt cx="430887" cy="900773"/>
          </a:xfrm>
        </p:grpSpPr>
        <p:sp>
          <p:nvSpPr>
            <p:cNvPr id="16" name="TextBox 15">
              <a:extLst>
                <a:ext uri="{FF2B5EF4-FFF2-40B4-BE49-F238E27FC236}">
                  <a16:creationId xmlns:a16="http://schemas.microsoft.com/office/drawing/2014/main" id="{C048DBA1-FE1C-A152-9BE1-0AE98C677DEF}"/>
                </a:ext>
              </a:extLst>
            </p:cNvPr>
            <p:cNvSpPr txBox="1"/>
            <p:nvPr/>
          </p:nvSpPr>
          <p:spPr>
            <a:xfrm>
              <a:off x="4026264" y="1724510"/>
              <a:ext cx="430887" cy="900773"/>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Monotonic</a:t>
              </a:r>
            </a:p>
          </p:txBody>
        </p:sp>
        <p:cxnSp>
          <p:nvCxnSpPr>
            <p:cNvPr id="18" name="Straight Connector 17">
              <a:extLst>
                <a:ext uri="{FF2B5EF4-FFF2-40B4-BE49-F238E27FC236}">
                  <a16:creationId xmlns:a16="http://schemas.microsoft.com/office/drawing/2014/main" id="{D152B032-D747-C5E8-6E18-1CC50C1F81CC}"/>
                </a:ext>
              </a:extLst>
            </p:cNvPr>
            <p:cNvCxnSpPr>
              <a:cxnSpLocks/>
            </p:cNvCxnSpPr>
            <p:nvPr/>
          </p:nvCxnSpPr>
          <p:spPr>
            <a:xfrm>
              <a:off x="4097547" y="1725283"/>
              <a:ext cx="0" cy="90000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9EAAA3A0-4D5B-7DCE-CFDD-E0E4DC707B12}"/>
              </a:ext>
            </a:extLst>
          </p:cNvPr>
          <p:cNvGrpSpPr/>
          <p:nvPr/>
        </p:nvGrpSpPr>
        <p:grpSpPr>
          <a:xfrm>
            <a:off x="3221128" y="2249625"/>
            <a:ext cx="430887" cy="1800034"/>
            <a:chOff x="4043516" y="1725283"/>
            <a:chExt cx="430887" cy="900017"/>
          </a:xfrm>
        </p:grpSpPr>
        <p:sp>
          <p:nvSpPr>
            <p:cNvPr id="21" name="TextBox 20">
              <a:extLst>
                <a:ext uri="{FF2B5EF4-FFF2-40B4-BE49-F238E27FC236}">
                  <a16:creationId xmlns:a16="http://schemas.microsoft.com/office/drawing/2014/main" id="{EBBA7623-6A95-E8E9-CAE1-7F9E725D44EF}"/>
                </a:ext>
              </a:extLst>
            </p:cNvPr>
            <p:cNvSpPr txBox="1"/>
            <p:nvPr/>
          </p:nvSpPr>
          <p:spPr>
            <a:xfrm>
              <a:off x="4043516" y="2346409"/>
              <a:ext cx="430887" cy="278891"/>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Cyclic</a:t>
              </a:r>
            </a:p>
          </p:txBody>
        </p:sp>
        <p:cxnSp>
          <p:nvCxnSpPr>
            <p:cNvPr id="22" name="Straight Connector 21">
              <a:extLst>
                <a:ext uri="{FF2B5EF4-FFF2-40B4-BE49-F238E27FC236}">
                  <a16:creationId xmlns:a16="http://schemas.microsoft.com/office/drawing/2014/main" id="{D273A3A6-8290-8673-CFFD-401FE2B7DE91}"/>
                </a:ext>
              </a:extLst>
            </p:cNvPr>
            <p:cNvCxnSpPr>
              <a:cxnSpLocks/>
            </p:cNvCxnSpPr>
            <p:nvPr/>
          </p:nvCxnSpPr>
          <p:spPr>
            <a:xfrm>
              <a:off x="4097547" y="1725283"/>
              <a:ext cx="0" cy="90000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A0E784CB-2F32-32FF-DD0C-77EF68ACD3FD}"/>
              </a:ext>
            </a:extLst>
          </p:cNvPr>
          <p:cNvGrpSpPr/>
          <p:nvPr/>
        </p:nvGrpSpPr>
        <p:grpSpPr>
          <a:xfrm>
            <a:off x="3564953" y="2249625"/>
            <a:ext cx="430887" cy="3348000"/>
            <a:chOff x="4034890" y="1725283"/>
            <a:chExt cx="430887" cy="900010"/>
          </a:xfrm>
        </p:grpSpPr>
        <p:sp>
          <p:nvSpPr>
            <p:cNvPr id="27" name="TextBox 26">
              <a:extLst>
                <a:ext uri="{FF2B5EF4-FFF2-40B4-BE49-F238E27FC236}">
                  <a16:creationId xmlns:a16="http://schemas.microsoft.com/office/drawing/2014/main" id="{44C3CF9B-42E4-F69C-949B-430E47859E1A}"/>
                </a:ext>
              </a:extLst>
            </p:cNvPr>
            <p:cNvSpPr txBox="1"/>
            <p:nvPr/>
          </p:nvSpPr>
          <p:spPr>
            <a:xfrm>
              <a:off x="4034890" y="1999477"/>
              <a:ext cx="430887" cy="625816"/>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Cyclic, creep and hold time</a:t>
              </a:r>
            </a:p>
          </p:txBody>
        </p:sp>
        <p:cxnSp>
          <p:nvCxnSpPr>
            <p:cNvPr id="28" name="Straight Connector 27">
              <a:extLst>
                <a:ext uri="{FF2B5EF4-FFF2-40B4-BE49-F238E27FC236}">
                  <a16:creationId xmlns:a16="http://schemas.microsoft.com/office/drawing/2014/main" id="{361FB2E0-BF69-212F-FD99-820608DEF205}"/>
                </a:ext>
              </a:extLst>
            </p:cNvPr>
            <p:cNvCxnSpPr>
              <a:cxnSpLocks/>
            </p:cNvCxnSpPr>
            <p:nvPr/>
          </p:nvCxnSpPr>
          <p:spPr>
            <a:xfrm>
              <a:off x="4097547" y="1725283"/>
              <a:ext cx="0" cy="90000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29" name="Picture 2" descr="ANSYS Workbench">
            <a:extLst>
              <a:ext uri="{FF2B5EF4-FFF2-40B4-BE49-F238E27FC236}">
                <a16:creationId xmlns:a16="http://schemas.microsoft.com/office/drawing/2014/main" id="{46FA30E5-94BA-D672-67BB-70B5496A8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42" y="5883933"/>
            <a:ext cx="1559496" cy="56292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3150D627-48FB-CFBD-B118-C4164FA7D847}"/>
              </a:ext>
            </a:extLst>
          </p:cNvPr>
          <p:cNvSpPr txBox="1"/>
          <p:nvPr/>
        </p:nvSpPr>
        <p:spPr>
          <a:xfrm>
            <a:off x="4804685" y="757635"/>
            <a:ext cx="200131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Monotonic load</a:t>
            </a:r>
          </a:p>
        </p:txBody>
      </p:sp>
      <p:sp>
        <p:nvSpPr>
          <p:cNvPr id="42" name="TextBox 41">
            <a:extLst>
              <a:ext uri="{FF2B5EF4-FFF2-40B4-BE49-F238E27FC236}">
                <a16:creationId xmlns:a16="http://schemas.microsoft.com/office/drawing/2014/main" id="{9BB7F0D4-03B3-CAE3-AC38-EAAA8DD31EBC}"/>
              </a:ext>
            </a:extLst>
          </p:cNvPr>
          <p:cNvSpPr txBox="1"/>
          <p:nvPr/>
        </p:nvSpPr>
        <p:spPr>
          <a:xfrm>
            <a:off x="8462874" y="769245"/>
            <a:ext cx="311938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Cyclic load with hold time</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03E18123-DF8C-008A-A8A4-D1DCAA502BFB}"/>
                  </a:ext>
                </a:extLst>
              </p:cNvPr>
              <p:cNvSpPr txBox="1"/>
              <p:nvPr/>
            </p:nvSpPr>
            <p:spPr>
              <a:xfrm>
                <a:off x="8610470" y="4738364"/>
                <a:ext cx="34492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n-GB" sz="16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Δ</m:t>
                    </m:r>
                    <m:r>
                      <a:rPr kumimoji="0" lang="en-GB"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𝜖</m:t>
                    </m:r>
                    <m:r>
                      <a:rPr kumimoji="0" lang="en-GB"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=1.0%</m:t>
                    </m:r>
                  </m:oMath>
                </a14:m>
                <a:r>
                  <a:rPr kumimoji="0" lang="en-GB" sz="1600" b="0" i="0" u="none" strike="noStrike" kern="1200" cap="none" spc="0" normalizeH="0" baseline="0" noProof="0" dirty="0">
                    <a:ln>
                      <a:noFill/>
                    </a:ln>
                    <a:solidFill>
                      <a:prstClr val="black"/>
                    </a:solidFill>
                    <a:effectLst/>
                    <a:uLnTx/>
                    <a:uFillTx/>
                    <a:latin typeface="Calibri"/>
                    <a:ea typeface="+mn-ea"/>
                    <a:cs typeface="+mn-cs"/>
                  </a:rPr>
                  <a:t> Hold time = 10 mins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 </a:t>
                </a:r>
                <a14:m>
                  <m:oMath xmlns:m="http://schemas.openxmlformats.org/officeDocument/2006/math">
                    <m:sSub>
                      <m:sSubPr>
                        <m:ctrlPr>
                          <a:rPr kumimoji="0" lang="en-GB"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en-GB"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𝑇</m:t>
                        </m:r>
                      </m:e>
                      <m:sub>
                        <m:r>
                          <a:rPr kumimoji="0" lang="en-GB"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𝑡𝑒𝑠𝑡</m:t>
                        </m:r>
                      </m:sub>
                    </m:sSub>
                    <m:r>
                      <a:rPr kumimoji="0" lang="en-GB"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=550 °</m:t>
                    </m:r>
                    <m:r>
                      <a:rPr kumimoji="0" lang="en-GB"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𝐶</m:t>
                    </m:r>
                  </m:oMath>
                </a14:m>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48" name="TextBox 47">
                <a:extLst>
                  <a:ext uri="{FF2B5EF4-FFF2-40B4-BE49-F238E27FC236}">
                    <a16:creationId xmlns:a16="http://schemas.microsoft.com/office/drawing/2014/main" id="{03E18123-DF8C-008A-A8A4-D1DCAA502BFB}"/>
                  </a:ext>
                </a:extLst>
              </p:cNvPr>
              <p:cNvSpPr txBox="1">
                <a:spLocks noRot="1" noChangeAspect="1" noMove="1" noResize="1" noEditPoints="1" noAdjustHandles="1" noChangeArrowheads="1" noChangeShapeType="1" noTextEdit="1"/>
              </p:cNvSpPr>
              <p:nvPr/>
            </p:nvSpPr>
            <p:spPr>
              <a:xfrm>
                <a:off x="8610470" y="4738364"/>
                <a:ext cx="3449257" cy="584775"/>
              </a:xfrm>
              <a:prstGeom prst="rect">
                <a:avLst/>
              </a:prstGeom>
              <a:blipFill>
                <a:blip r:embed="rId4"/>
                <a:stretch>
                  <a:fillRect l="-883" t="-3125" b="-12500"/>
                </a:stretch>
              </a:blipFill>
            </p:spPr>
            <p:txBody>
              <a:bodyPr/>
              <a:lstStyle/>
              <a:p>
                <a:r>
                  <a:rPr lang="en-GB">
                    <a:noFill/>
                  </a:rPr>
                  <a:t> </a:t>
                </a:r>
              </a:p>
            </p:txBody>
          </p:sp>
        </mc:Fallback>
      </mc:AlternateContent>
      <p:sp>
        <p:nvSpPr>
          <p:cNvPr id="49" name="TextBox 48">
            <a:extLst>
              <a:ext uri="{FF2B5EF4-FFF2-40B4-BE49-F238E27FC236}">
                <a16:creationId xmlns:a16="http://schemas.microsoft.com/office/drawing/2014/main" id="{51A7E640-D7F4-23D0-9B30-8746CCC905EB}"/>
              </a:ext>
            </a:extLst>
          </p:cNvPr>
          <p:cNvSpPr txBox="1"/>
          <p:nvPr/>
        </p:nvSpPr>
        <p:spPr>
          <a:xfrm>
            <a:off x="8610470" y="5289444"/>
            <a:ext cx="3078741"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Calibri"/>
                <a:ea typeface="+mn-ea"/>
                <a:cs typeface="+mn-cs"/>
              </a:rPr>
              <a:t>J. </a:t>
            </a:r>
            <a:r>
              <a:rPr kumimoji="0" lang="en-US" sz="900" b="0" i="1" u="none" strike="noStrike" kern="1200" cap="none" spc="0" normalizeH="0" baseline="0" noProof="0" dirty="0" err="1">
                <a:ln>
                  <a:noFill/>
                </a:ln>
                <a:solidFill>
                  <a:prstClr val="black"/>
                </a:solidFill>
                <a:effectLst/>
                <a:uLnTx/>
                <a:uFillTx/>
                <a:latin typeface="Calibri"/>
                <a:ea typeface="+mn-ea"/>
                <a:cs typeface="+mn-cs"/>
              </a:rPr>
              <a:t>Aktaa</a:t>
            </a:r>
            <a:r>
              <a:rPr kumimoji="0" lang="en-US" sz="900" b="0" i="1" u="none" strike="noStrike" kern="1200" cap="none" spc="0" normalizeH="0" baseline="0" noProof="0" dirty="0">
                <a:ln>
                  <a:noFill/>
                </a:ln>
                <a:solidFill>
                  <a:prstClr val="black"/>
                </a:solidFill>
                <a:effectLst/>
                <a:uLnTx/>
                <a:uFillTx/>
                <a:latin typeface="Calibri"/>
                <a:ea typeface="+mn-ea"/>
                <a:cs typeface="+mn-cs"/>
              </a:rPr>
              <a:t> and R. Schmitt, FED (2006)</a:t>
            </a: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F9548908-912B-0AEF-F0FD-BFA7767F3CE3}"/>
                  </a:ext>
                </a:extLst>
              </p:cNvPr>
              <p:cNvSpPr txBox="1"/>
              <p:nvPr/>
            </p:nvSpPr>
            <p:spPr>
              <a:xfrm>
                <a:off x="4480692" y="4738364"/>
                <a:ext cx="321634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Loaded till UTS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 @</a:t>
                </a:r>
                <a14:m>
                  <m:oMath xmlns:m="http://schemas.openxmlformats.org/officeDocument/2006/math">
                    <m:sSub>
                      <m:sSubPr>
                        <m:ctrlPr>
                          <a:rPr kumimoji="0" lang="en-GB"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GB"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𝑇</m:t>
                        </m:r>
                      </m:e>
                      <m:sub>
                        <m:r>
                          <a:rPr kumimoji="0" lang="en-GB"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𝑡𝑒𝑠𝑡</m:t>
                        </m:r>
                      </m:sub>
                    </m:sSub>
                    <m:r>
                      <a:rPr kumimoji="0" lang="en-GB"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r>
                      <a:rPr kumimoji="0" lang="en-GB"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𝑅𝑇</m:t>
                    </m:r>
                    <m:r>
                      <a:rPr kumimoji="0" lang="en-GB" sz="1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−550 °</m:t>
                    </m:r>
                    <m:r>
                      <a:rPr kumimoji="0" lang="en-GB"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𝐶</m:t>
                    </m:r>
                  </m:oMath>
                </a14:m>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50" name="TextBox 49">
                <a:extLst>
                  <a:ext uri="{FF2B5EF4-FFF2-40B4-BE49-F238E27FC236}">
                    <a16:creationId xmlns:a16="http://schemas.microsoft.com/office/drawing/2014/main" id="{F9548908-912B-0AEF-F0FD-BFA7767F3CE3}"/>
                  </a:ext>
                </a:extLst>
              </p:cNvPr>
              <p:cNvSpPr txBox="1">
                <a:spLocks noRot="1" noChangeAspect="1" noMove="1" noResize="1" noEditPoints="1" noAdjustHandles="1" noChangeArrowheads="1" noChangeShapeType="1" noTextEdit="1"/>
              </p:cNvSpPr>
              <p:nvPr/>
            </p:nvSpPr>
            <p:spPr>
              <a:xfrm>
                <a:off x="4480692" y="4738364"/>
                <a:ext cx="3216344" cy="584775"/>
              </a:xfrm>
              <a:prstGeom prst="rect">
                <a:avLst/>
              </a:prstGeom>
              <a:blipFill>
                <a:blip r:embed="rId5"/>
                <a:stretch>
                  <a:fillRect l="-947" t="-3125" b="-12500"/>
                </a:stretch>
              </a:blipFill>
            </p:spPr>
            <p:txBody>
              <a:bodyPr/>
              <a:lstStyle/>
              <a:p>
                <a:r>
                  <a:rPr lang="en-GB">
                    <a:noFill/>
                  </a:rPr>
                  <a:t> </a:t>
                </a:r>
              </a:p>
            </p:txBody>
          </p:sp>
        </mc:Fallback>
      </mc:AlternateContent>
      <p:sp>
        <p:nvSpPr>
          <p:cNvPr id="53" name="TextBox 52">
            <a:extLst>
              <a:ext uri="{FF2B5EF4-FFF2-40B4-BE49-F238E27FC236}">
                <a16:creationId xmlns:a16="http://schemas.microsoft.com/office/drawing/2014/main" id="{2AAC7AB7-5266-CCAE-CB9F-8DC389DCF0FE}"/>
              </a:ext>
            </a:extLst>
          </p:cNvPr>
          <p:cNvSpPr txBox="1"/>
          <p:nvPr/>
        </p:nvSpPr>
        <p:spPr>
          <a:xfrm>
            <a:off x="4480692" y="5289444"/>
            <a:ext cx="3078741"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Calibri"/>
                <a:ea typeface="+mn-ea"/>
                <a:cs typeface="+mn-cs"/>
              </a:rPr>
              <a:t>Material Property Handbook – Eurofer97 (2023)</a:t>
            </a:r>
          </a:p>
        </p:txBody>
      </p:sp>
      <p:pic>
        <p:nvPicPr>
          <p:cNvPr id="56" name="Picture 55" descr="A graph of stress and strain&#10;&#10;AI-generated content may be incorrect.">
            <a:extLst>
              <a:ext uri="{FF2B5EF4-FFF2-40B4-BE49-F238E27FC236}">
                <a16:creationId xmlns:a16="http://schemas.microsoft.com/office/drawing/2014/main" id="{2E4261A5-B23B-EB9E-9F30-28D9FE8CE7F5}"/>
              </a:ext>
            </a:extLst>
          </p:cNvPr>
          <p:cNvPicPr>
            <a:picLocks noChangeAspect="1"/>
          </p:cNvPicPr>
          <p:nvPr/>
        </p:nvPicPr>
        <p:blipFill>
          <a:blip r:embed="rId6">
            <a:extLst>
              <a:ext uri="{28A0092B-C50C-407E-A947-70E740481C1C}">
                <a14:useLocalDpi xmlns:a14="http://schemas.microsoft.com/office/drawing/2010/main" val="0"/>
              </a:ext>
            </a:extLst>
          </a:blip>
          <a:srcRect t="3190" b="6746"/>
          <a:stretch>
            <a:fillRect/>
          </a:stretch>
        </p:blipFill>
        <p:spPr>
          <a:xfrm>
            <a:off x="8223887" y="1146788"/>
            <a:ext cx="3780236" cy="3443724"/>
          </a:xfrm>
          <a:prstGeom prst="rect">
            <a:avLst/>
          </a:prstGeom>
        </p:spPr>
      </p:pic>
      <p:pic>
        <p:nvPicPr>
          <p:cNvPr id="62" name="Picture 61" descr="A graph of different colored lines&#10;&#10;AI-generated content may be incorrect.">
            <a:extLst>
              <a:ext uri="{FF2B5EF4-FFF2-40B4-BE49-F238E27FC236}">
                <a16:creationId xmlns:a16="http://schemas.microsoft.com/office/drawing/2014/main" id="{B29060BC-A102-0ED6-2639-7C41C0050930}"/>
              </a:ext>
            </a:extLst>
          </p:cNvPr>
          <p:cNvPicPr>
            <a:picLocks noChangeAspect="1"/>
          </p:cNvPicPr>
          <p:nvPr/>
        </p:nvPicPr>
        <p:blipFill>
          <a:blip r:embed="rId7">
            <a:extLst>
              <a:ext uri="{28A0092B-C50C-407E-A947-70E740481C1C}">
                <a14:useLocalDpi xmlns:a14="http://schemas.microsoft.com/office/drawing/2010/main" val="0"/>
              </a:ext>
            </a:extLst>
          </a:blip>
          <a:srcRect l="806" t="4445" r="2773" b="1003"/>
          <a:stretch>
            <a:fillRect/>
          </a:stretch>
        </p:blipFill>
        <p:spPr>
          <a:xfrm>
            <a:off x="4205598" y="1130098"/>
            <a:ext cx="4018289" cy="3063707"/>
          </a:xfrm>
          <a:prstGeom prst="rect">
            <a:avLst/>
          </a:prstGeom>
        </p:spPr>
      </p:pic>
      <p:sp>
        <p:nvSpPr>
          <p:cNvPr id="3" name="Footer Placeholder 2">
            <a:extLst>
              <a:ext uri="{FF2B5EF4-FFF2-40B4-BE49-F238E27FC236}">
                <a16:creationId xmlns:a16="http://schemas.microsoft.com/office/drawing/2014/main" id="{5B8D4D1C-DAF3-E3C4-4F45-398DBAC61A4F}"/>
              </a:ext>
            </a:extLst>
          </p:cNvPr>
          <p:cNvSpPr>
            <a:spLocks noGrp="1"/>
          </p:cNvSpPr>
          <p:nvPr>
            <p:ph type="ftr" sz="quarter" idx="11"/>
          </p:nvPr>
        </p:nvSpPr>
        <p:spPr>
          <a:xfrm>
            <a:off x="825623" y="6555770"/>
            <a:ext cx="3930793" cy="3296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mn-ea"/>
                <a:cs typeface="+mn-cs"/>
              </a:rPr>
              <a:t>G. Aiello | ICFRM-22 | 28 Sep. - 3 Oct. 2025, Shizuoka, Japan</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D746790-F426-3456-49D1-F7603974E477}"/>
              </a:ext>
            </a:extLst>
          </p:cNvPr>
          <p:cNvSpPr txBox="1"/>
          <p:nvPr/>
        </p:nvSpPr>
        <p:spPr>
          <a:xfrm>
            <a:off x="4554581" y="5627795"/>
            <a:ext cx="4958253" cy="1061829"/>
          </a:xfrm>
          <a:prstGeom prst="rect">
            <a:avLst/>
          </a:prstGeom>
          <a:noFill/>
        </p:spPr>
        <p:txBody>
          <a:bodyPr wrap="square" rtlCol="0">
            <a:spAutoFit/>
          </a:bodyPr>
          <a:lstStyle/>
          <a:p>
            <a:pPr algn="l">
              <a:spcAft>
                <a:spcPts val="600"/>
              </a:spcAft>
            </a:pPr>
            <a:r>
              <a:rPr lang="en-US" sz="1200" b="1" dirty="0"/>
              <a:t>Next steps:</a:t>
            </a:r>
          </a:p>
          <a:p>
            <a:pPr marL="171450" indent="-171450" algn="l">
              <a:spcAft>
                <a:spcPts val="600"/>
              </a:spcAft>
              <a:buFont typeface="Arial" panose="020B0604020202020204" pitchFamily="34" charset="0"/>
              <a:buChar char="•"/>
            </a:pPr>
            <a:r>
              <a:rPr lang="en-US" sz="1200" b="1" dirty="0"/>
              <a:t>Experimental tests for validation on </a:t>
            </a:r>
            <a:r>
              <a:rPr lang="en-US" sz="1200" b="1" dirty="0" err="1"/>
              <a:t>CuCrZr</a:t>
            </a:r>
            <a:endParaRPr lang="en-US" sz="1200" b="1" dirty="0"/>
          </a:p>
          <a:p>
            <a:pPr marL="171450" indent="-171450" algn="l">
              <a:spcAft>
                <a:spcPts val="600"/>
              </a:spcAft>
              <a:buFont typeface="Arial" panose="020B0604020202020204" pitchFamily="34" charset="0"/>
              <a:buChar char="•"/>
            </a:pPr>
            <a:r>
              <a:rPr lang="en-US" sz="1200" b="1" dirty="0"/>
              <a:t>Extension to irradiated conditions</a:t>
            </a:r>
          </a:p>
          <a:p>
            <a:pPr algn="l">
              <a:spcAft>
                <a:spcPts val="600"/>
              </a:spcAft>
            </a:pPr>
            <a:endParaRPr lang="en-GB" sz="1200" b="1" dirty="0"/>
          </a:p>
        </p:txBody>
      </p:sp>
      <p:sp>
        <p:nvSpPr>
          <p:cNvPr id="7" name="TextBox 6">
            <a:extLst>
              <a:ext uri="{FF2B5EF4-FFF2-40B4-BE49-F238E27FC236}">
                <a16:creationId xmlns:a16="http://schemas.microsoft.com/office/drawing/2014/main" id="{05A6E49D-F494-3B35-0D0E-0CA8426F946C}"/>
              </a:ext>
            </a:extLst>
          </p:cNvPr>
          <p:cNvSpPr txBox="1"/>
          <p:nvPr/>
        </p:nvSpPr>
        <p:spPr>
          <a:xfrm>
            <a:off x="7058223" y="6165393"/>
            <a:ext cx="2285562" cy="306467"/>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200" b="1" i="1" dirty="0">
                <a:sym typeface="Wingdings" panose="05000000000000000000" pitchFamily="2" charset="2"/>
              </a:rPr>
              <a:t> </a:t>
            </a:r>
            <a:r>
              <a:rPr lang="en-US" sz="1200" b="1" i="1" dirty="0"/>
              <a:t>R. </a:t>
            </a:r>
            <a:r>
              <a:rPr lang="en-US" sz="1200" b="1" i="1" dirty="0" err="1"/>
              <a:t>Rajakrishan</a:t>
            </a:r>
            <a:r>
              <a:rPr lang="en-US" sz="1200" b="1" i="1" dirty="0"/>
              <a:t>, P3-124</a:t>
            </a:r>
            <a:endParaRPr lang="en-GB" sz="1200" b="1" i="1" dirty="0"/>
          </a:p>
        </p:txBody>
      </p:sp>
      <p:sp>
        <p:nvSpPr>
          <p:cNvPr id="8" name="TextBox 7">
            <a:extLst>
              <a:ext uri="{FF2B5EF4-FFF2-40B4-BE49-F238E27FC236}">
                <a16:creationId xmlns:a16="http://schemas.microsoft.com/office/drawing/2014/main" id="{9DEC34BC-73E8-B252-6C28-0C7DF58CBA6B}"/>
              </a:ext>
            </a:extLst>
          </p:cNvPr>
          <p:cNvSpPr txBox="1"/>
          <p:nvPr/>
        </p:nvSpPr>
        <p:spPr>
          <a:xfrm>
            <a:off x="7697036" y="5805166"/>
            <a:ext cx="2285562" cy="306467"/>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200" b="1" i="1" dirty="0">
                <a:sym typeface="Wingdings" panose="05000000000000000000" pitchFamily="2" charset="2"/>
              </a:rPr>
              <a:t> </a:t>
            </a:r>
            <a:r>
              <a:rPr lang="en-US" sz="1200" b="1" i="1" dirty="0"/>
              <a:t>A. Zinovev, 03A1I</a:t>
            </a:r>
            <a:endParaRPr lang="en-GB" sz="1200" b="1" i="1" dirty="0"/>
          </a:p>
        </p:txBody>
      </p:sp>
    </p:spTree>
    <p:extLst>
      <p:ext uri="{BB962C8B-B14F-4D97-AF65-F5344CB8AC3E}">
        <p14:creationId xmlns:p14="http://schemas.microsoft.com/office/powerpoint/2010/main" val="2590955405"/>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marL="457200" indent="-457200" algn="l">
          <a:buFont typeface="Arial" panose="020B0604020202020204" pitchFamily="34" charset="0"/>
          <a:buChar char="•"/>
          <a:defRPr sz="2200"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AAF601-298B-4BBC-A157-4A8FB55A1F54}">
  <ds:schemaRefs>
    <ds:schemaRef ds:uri="http://schemas.microsoft.com/sharepoint/v3/contenttype/forms"/>
  </ds:schemaRefs>
</ds:datastoreItem>
</file>

<file path=customXml/itemProps2.xml><?xml version="1.0" encoding="utf-8"?>
<ds:datastoreItem xmlns:ds="http://schemas.openxmlformats.org/officeDocument/2006/customXml" ds:itemID="{D53A1459-7583-4259-ACCE-1E24DB5B688B}">
  <ds:schemaRefs>
    <ds:schemaRef ds:uri="http://www.w3.org/XML/1998/namespace"/>
    <ds:schemaRef ds:uri="e5ba6352-0726-4226-96e7-82f7f1c59ac0"/>
    <ds:schemaRef ds:uri="http://purl.org/dc/dcmitype/"/>
    <ds:schemaRef ds:uri="http://schemas.microsoft.com/office/2006/documentManagement/types"/>
    <ds:schemaRef ds:uri="http://schemas.microsoft.com/office/infopath/2007/PartnerControls"/>
    <ds:schemaRef ds:uri="http://schemas.microsoft.com/office/2006/metadata/properties"/>
    <ds:schemaRef ds:uri="http://purl.org/dc/elements/1.1/"/>
    <ds:schemaRef ds:uri="http://schemas.openxmlformats.org/package/2006/metadata/core-properties"/>
    <ds:schemaRef ds:uri="cbbfa1f3-60c2-42de-b5b6-3ee8cb87d964"/>
    <ds:schemaRef ds:uri="http://purl.org/dc/terms/"/>
  </ds:schemaRefs>
</ds:datastoreItem>
</file>

<file path=customXml/itemProps3.xml><?xml version="1.0" encoding="utf-8"?>
<ds:datastoreItem xmlns:ds="http://schemas.openxmlformats.org/officeDocument/2006/customXml" ds:itemID="{6984CF56-A581-48B2-95B5-489CAEC7CD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321</TotalTime>
  <Words>2679</Words>
  <Application>Microsoft Office PowerPoint</Application>
  <PresentationFormat>ワイド画面</PresentationFormat>
  <Paragraphs>272</Paragraphs>
  <Slides>18</Slides>
  <Notes>0</Notes>
  <HiddenSlides>0</HiddenSlides>
  <MMClips>0</MMClips>
  <ScaleCrop>false</ScaleCrop>
  <HeadingPairs>
    <vt:vector size="4" baseType="variant">
      <vt:variant>
        <vt:lpstr>テーマ</vt:lpstr>
      </vt:variant>
      <vt:variant>
        <vt:i4>1</vt:i4>
      </vt:variant>
      <vt:variant>
        <vt:lpstr>スライド タイトル</vt:lpstr>
      </vt:variant>
      <vt:variant>
        <vt:i4>18</vt:i4>
      </vt:variant>
    </vt:vector>
  </HeadingPairs>
  <TitlesOfParts>
    <vt:vector size="19" baseType="lpstr">
      <vt:lpstr>EUROfusion.1line_5_3_2019</vt:lpstr>
      <vt:lpstr>EUROfusion C&amp;S development for IVCs: from ITER to DEMO</vt:lpstr>
      <vt:lpstr>Issues in selecting C&amp;S for Fusion SSCs</vt:lpstr>
      <vt:lpstr>C&amp;S for mechanical components used in the ITER Project </vt:lpstr>
      <vt:lpstr>The EUROfusion and F4E strategy: following the ITER approach for IVCs</vt:lpstr>
      <vt:lpstr>Collaboration with F4E: introduction of EUROFER in RCC-MRx</vt:lpstr>
      <vt:lpstr>Collaboration with F4E: manufacturing techniques for the EU-TBMs</vt:lpstr>
      <vt:lpstr>The DEMO Design Criteria for In-Vessel components in EUROfusion</vt:lpstr>
      <vt:lpstr>The DDC-IC structure</vt:lpstr>
      <vt:lpstr>Development and validation of constitutive material models</vt:lpstr>
      <vt:lpstr>Development and validation of design rules for inelastic analysis</vt:lpstr>
      <vt:lpstr>Alternative damage classification scheme (limit state/inelastic analysis)</vt:lpstr>
      <vt:lpstr>Use of R6 failure assessment curve for setting damage limits</vt:lpstr>
      <vt:lpstr>Introduction of component-level “Design Specification”</vt:lpstr>
      <vt:lpstr>Extending the domain of applicability to DEMO operating conditions</vt:lpstr>
      <vt:lpstr>Standardization Small Specimen Test Techniques (SSTT)</vt:lpstr>
      <vt:lpstr>Conclusions: extending existing C&amp;S to DEMO IVCs</vt:lpstr>
      <vt:lpstr>Conclusions: towards a collaboration with ITER</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Giacomo Aiello</cp:lastModifiedBy>
  <cp:revision>32</cp:revision>
  <dcterms:created xsi:type="dcterms:W3CDTF">2023-11-15T09:40:03Z</dcterms:created>
  <dcterms:modified xsi:type="dcterms:W3CDTF">2025-10-05T13:58:28Z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